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nton" pitchFamily="2" charset="77"/>
      <p:regular r:id="rId19"/>
    </p:embeddedFont>
    <p:embeddedFont>
      <p:font typeface="Inter" panose="02000503000000020004" pitchFamily="2" charset="0"/>
      <p:regular r:id="rId20"/>
      <p:bold r:id="rId21"/>
      <p:italic r:id="rId22"/>
      <p:boldItalic r:id="rId23"/>
    </p:embeddedFont>
    <p:embeddedFont>
      <p:font typeface="Inter Bold" panose="020B0802030000000004" pitchFamily="34" charset="0"/>
      <p:regular r:id="rId24"/>
      <p:bold r:id="rId25"/>
    </p:embeddedFont>
    <p:embeddedFont>
      <p:font typeface="Inter Italics" panose="020B0502030000000004" pitchFamily="34" charset="0"/>
      <p:regular r:id="rId26"/>
      <p:italic r:id="rId27"/>
    </p:embeddedFont>
    <p:embeddedFont>
      <p:font typeface="Inter Medium" panose="02000503000000020004" pitchFamily="2"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73438" autoAdjust="0"/>
  </p:normalViewPr>
  <p:slideViewPr>
    <p:cSldViewPr>
      <p:cViewPr varScale="1">
        <p:scale>
          <a:sx n="99" d="100"/>
          <a:sy n="99" d="100"/>
        </p:scale>
        <p:origin x="34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339BC-63D6-8147-A214-6AF64FDE19B2}"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1F34C-AEF8-1C43-AE1F-865BE683DDE9}" type="slidenum">
              <a:rPr lang="en-US" smtClean="0"/>
              <a:t>‹#›</a:t>
            </a:fld>
            <a:endParaRPr lang="en-US"/>
          </a:p>
        </p:txBody>
      </p:sp>
    </p:spTree>
    <p:extLst>
      <p:ext uri="{BB962C8B-B14F-4D97-AF65-F5344CB8AC3E}">
        <p14:creationId xmlns:p14="http://schemas.microsoft.com/office/powerpoint/2010/main" val="407823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a:t>
            </a:r>
          </a:p>
          <a:p>
            <a:br>
              <a:rPr lang="en-US" dirty="0"/>
            </a:br>
            <a:r>
              <a:rPr lang="en-US" dirty="0"/>
              <a:t>My name is </a:t>
            </a:r>
            <a:r>
              <a:rPr lang="en-US" b="1" dirty="0"/>
              <a:t>Brandon Medina</a:t>
            </a:r>
            <a:r>
              <a:rPr lang="en-US" dirty="0"/>
              <a:t>, and today I’ll be presenting my project titled:</a:t>
            </a:r>
          </a:p>
          <a:p>
            <a:endParaRPr lang="en-US" dirty="0"/>
          </a:p>
          <a:p>
            <a:r>
              <a:rPr lang="en-US" b="1" dirty="0"/>
              <a:t>Real-Time Event Recognition using reddit game threat discussion comments.</a:t>
            </a:r>
          </a:p>
          <a:p>
            <a:endParaRPr lang="en-US" dirty="0"/>
          </a:p>
          <a:p>
            <a:r>
              <a:rPr lang="en-US" dirty="0"/>
              <a:t>(pause)</a:t>
            </a:r>
          </a:p>
          <a:p>
            <a:r>
              <a:rPr lang="en-US" dirty="0"/>
              <a:t>This work explores whether fan-generated commentary—specifically Reddit Game Thread discussions—can be transformed into structured, real-time signals that approximate actual in-game events.</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1</a:t>
            </a:fld>
            <a:endParaRPr lang="en-US"/>
          </a:p>
        </p:txBody>
      </p:sp>
    </p:spTree>
    <p:extLst>
      <p:ext uri="{BB962C8B-B14F-4D97-AF65-F5344CB8AC3E}">
        <p14:creationId xmlns:p14="http://schemas.microsoft.com/office/powerpoint/2010/main" val="3752967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selected LDA because it is highly interpretable and performs well on short, noisy social-media text.</a:t>
            </a:r>
            <a:br>
              <a:rPr lang="en-US" dirty="0"/>
            </a:br>
            <a:r>
              <a:rPr lang="en-US" dirty="0"/>
              <a:t>Unlike neural topic models, LDA produces stable, human-readable clusters of words,</a:t>
            </a:r>
            <a:br>
              <a:rPr lang="en-US" dirty="0"/>
            </a:br>
            <a:r>
              <a:rPr lang="en-US" dirty="0"/>
              <a:t>which is exactly what I needed to understand </a:t>
            </a:r>
            <a:r>
              <a:rPr lang="en-US" i="1" dirty="0"/>
              <a:t>how fans communicate</a:t>
            </a:r>
            <a:r>
              <a:rPr lang="en-US" dirty="0"/>
              <a:t> during games.</a:t>
            </a:r>
          </a:p>
          <a:p>
            <a:r>
              <a:rPr lang="en-US" dirty="0"/>
              <a:t>It also allows for systematic coherence evaluation, making it easier to compare different configurations.”</a:t>
            </a:r>
          </a:p>
          <a:p>
            <a:br>
              <a:rPr lang="en-US" dirty="0"/>
            </a:br>
            <a:endParaRPr lang="en-US" dirty="0"/>
          </a:p>
          <a:p>
            <a:r>
              <a:rPr lang="en-US" b="1" dirty="0"/>
              <a:t>Why I performed hyperparameter tuning</a:t>
            </a:r>
          </a:p>
          <a:p>
            <a:r>
              <a:rPr lang="en-US" dirty="0"/>
              <a:t>“To avoid relying on arbitrary parameter choices,</a:t>
            </a:r>
            <a:br>
              <a:rPr lang="en-US" dirty="0"/>
            </a:br>
            <a:r>
              <a:rPr lang="en-US" dirty="0"/>
              <a:t>I conducted a controlled search across:</a:t>
            </a:r>
          </a:p>
          <a:p>
            <a:r>
              <a:rPr lang="en-US" b="1" dirty="0"/>
              <a:t>Number of topics:</a:t>
            </a:r>
            <a:r>
              <a:rPr lang="en-US" dirty="0"/>
              <a:t> 5, 8, and 10</a:t>
            </a:r>
          </a:p>
          <a:p>
            <a:r>
              <a:rPr lang="en-US" b="1" dirty="0"/>
              <a:t>N-gram ranges:</a:t>
            </a:r>
            <a:r>
              <a:rPr lang="en-US" dirty="0"/>
              <a:t> unigrams vs. unigrams + bigrams</a:t>
            </a:r>
          </a:p>
          <a:p>
            <a:r>
              <a:rPr lang="en-US" b="1" dirty="0"/>
              <a:t>Minimum document frequencies:</a:t>
            </a:r>
            <a:r>
              <a:rPr lang="en-US" dirty="0"/>
              <a:t> 10 and 20</a:t>
            </a:r>
          </a:p>
          <a:p>
            <a:r>
              <a:rPr lang="en-US" dirty="0"/>
              <a:t>For each configuration, I computed </a:t>
            </a:r>
            <a:r>
              <a:rPr lang="en-US" b="1" dirty="0"/>
              <a:t>topic coherence</a:t>
            </a:r>
            <a:r>
              <a:rPr lang="en-US" dirty="0"/>
              <a:t>,</a:t>
            </a:r>
            <a:br>
              <a:rPr lang="en-US" dirty="0"/>
            </a:br>
            <a:r>
              <a:rPr lang="en-US" dirty="0"/>
              <a:t>which measures how semantically meaningful the topics are.”</a:t>
            </a:r>
          </a:p>
        </p:txBody>
      </p:sp>
      <p:sp>
        <p:nvSpPr>
          <p:cNvPr id="4" name="Slide Number Placeholder 3"/>
          <p:cNvSpPr>
            <a:spLocks noGrp="1"/>
          </p:cNvSpPr>
          <p:nvPr>
            <p:ph type="sldNum" sz="quarter" idx="5"/>
          </p:nvPr>
        </p:nvSpPr>
        <p:spPr/>
        <p:txBody>
          <a:bodyPr/>
          <a:lstStyle/>
          <a:p>
            <a:fld id="{57A1F34C-AEF8-1C43-AE1F-865BE683DDE9}" type="slidenum">
              <a:rPr lang="en-US" smtClean="0"/>
              <a:t>10</a:t>
            </a:fld>
            <a:endParaRPr lang="en-US"/>
          </a:p>
        </p:txBody>
      </p:sp>
    </p:spTree>
    <p:extLst>
      <p:ext uri="{BB962C8B-B14F-4D97-AF65-F5344CB8AC3E}">
        <p14:creationId xmlns:p14="http://schemas.microsoft.com/office/powerpoint/2010/main" val="54166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 found (Model Selection)</a:t>
            </a:r>
          </a:p>
          <a:p>
            <a:r>
              <a:rPr lang="en-US" dirty="0"/>
              <a:t>“The strongest coherence score came from </a:t>
            </a:r>
            <a:r>
              <a:rPr lang="en-US" b="1" dirty="0"/>
              <a:t>the 5-topic model</a:t>
            </a:r>
            <a:br>
              <a:rPr lang="en-US" dirty="0"/>
            </a:br>
            <a:r>
              <a:rPr lang="en-US" dirty="0"/>
              <a:t>using unigrams and a moderate </a:t>
            </a:r>
            <a:r>
              <a:rPr lang="en-US" dirty="0" err="1"/>
              <a:t>min_df</a:t>
            </a:r>
            <a:r>
              <a:rPr lang="en-US" dirty="0"/>
              <a:t> threshold.</a:t>
            </a:r>
          </a:p>
          <a:p>
            <a:r>
              <a:rPr lang="en-US" dirty="0"/>
              <a:t>Models with 8 or 10 topics tended to fragment conversational themes</a:t>
            </a:r>
            <a:br>
              <a:rPr lang="en-US" dirty="0"/>
            </a:br>
            <a:r>
              <a:rPr lang="en-US" dirty="0"/>
              <a:t>and produced overlapping or redundant clusters.</a:t>
            </a:r>
            <a:br>
              <a:rPr lang="en-US" dirty="0"/>
            </a:br>
            <a:r>
              <a:rPr lang="en-US" dirty="0"/>
              <a:t>The 5-topic model produced clear, well-separated themes</a:t>
            </a:r>
            <a:br>
              <a:rPr lang="en-US" dirty="0"/>
            </a:br>
            <a:r>
              <a:rPr lang="en-US" dirty="0"/>
              <a:t>and was the most interpretable.”</a:t>
            </a:r>
          </a:p>
          <a:p>
            <a:br>
              <a:rPr lang="en-US" dirty="0"/>
            </a:br>
            <a:endParaRPr lang="en-US" dirty="0"/>
          </a:p>
          <a:p>
            <a:r>
              <a:rPr lang="en-US" b="1" dirty="0"/>
              <a:t>The 5 topics I identified</a:t>
            </a:r>
          </a:p>
          <a:p>
            <a:r>
              <a:rPr lang="en-US" dirty="0"/>
              <a:t>“Once I selected the best model, I reviewed the top words in each topic</a:t>
            </a:r>
            <a:br>
              <a:rPr lang="en-US" dirty="0"/>
            </a:br>
            <a:r>
              <a:rPr lang="en-US" dirty="0"/>
              <a:t>and assigned human-readable labels.</a:t>
            </a:r>
            <a:br>
              <a:rPr lang="en-US" dirty="0"/>
            </a:br>
            <a:r>
              <a:rPr lang="en-US" dirty="0"/>
              <a:t>The resulting themes were:</a:t>
            </a:r>
          </a:p>
          <a:p>
            <a:r>
              <a:rPr lang="en-US" b="1" dirty="0"/>
              <a:t>Emotional reactions to calls or rules</a:t>
            </a:r>
            <a:br>
              <a:rPr lang="en-US" dirty="0"/>
            </a:br>
            <a:r>
              <a:rPr lang="en-US" dirty="0"/>
              <a:t>– strong language, surprise, frustration.</a:t>
            </a:r>
          </a:p>
          <a:p>
            <a:r>
              <a:rPr lang="en-US" b="1" dirty="0"/>
              <a:t>Team support and momentum</a:t>
            </a:r>
            <a:br>
              <a:rPr lang="en-US" dirty="0"/>
            </a:br>
            <a:r>
              <a:rPr lang="en-US" dirty="0"/>
              <a:t>– cheering, hype, positive energy.</a:t>
            </a:r>
          </a:p>
          <a:p>
            <a:r>
              <a:rPr lang="en-US" b="1" dirty="0"/>
              <a:t>Criticism or evaluation of players</a:t>
            </a:r>
            <a:br>
              <a:rPr lang="en-US" dirty="0"/>
            </a:br>
            <a:r>
              <a:rPr lang="en-US" dirty="0"/>
              <a:t>– comments about poor performance or bad decisions.</a:t>
            </a:r>
          </a:p>
          <a:p>
            <a:r>
              <a:rPr lang="en-US" b="1" dirty="0"/>
              <a:t>At-bat or pitch-by-pitch reactions</a:t>
            </a:r>
            <a:br>
              <a:rPr lang="en-US" dirty="0"/>
            </a:br>
            <a:r>
              <a:rPr lang="en-US" dirty="0"/>
              <a:t>– direct responses to pitches, swings, fouls, etc.</a:t>
            </a:r>
          </a:p>
          <a:p>
            <a:r>
              <a:rPr lang="en-US" b="1" dirty="0"/>
              <a:t>General World Series context</a:t>
            </a:r>
            <a:br>
              <a:rPr lang="en-US" dirty="0"/>
            </a:br>
            <a:r>
              <a:rPr lang="en-US" dirty="0"/>
              <a:t>– player names, storyline references, game-level conversation.</a:t>
            </a:r>
          </a:p>
          <a:p>
            <a:r>
              <a:rPr lang="en-US" dirty="0"/>
              <a:t>These themes show that fan commentary—although short—follows very consistent conversational patterns.”</a:t>
            </a:r>
          </a:p>
        </p:txBody>
      </p:sp>
      <p:sp>
        <p:nvSpPr>
          <p:cNvPr id="4" name="Slide Number Placeholder 3"/>
          <p:cNvSpPr>
            <a:spLocks noGrp="1"/>
          </p:cNvSpPr>
          <p:nvPr>
            <p:ph type="sldNum" sz="quarter" idx="5"/>
          </p:nvPr>
        </p:nvSpPr>
        <p:spPr/>
        <p:txBody>
          <a:bodyPr/>
          <a:lstStyle/>
          <a:p>
            <a:fld id="{57A1F34C-AEF8-1C43-AE1F-865BE683DDE9}" type="slidenum">
              <a:rPr lang="en-US" smtClean="0"/>
              <a:t>11</a:t>
            </a:fld>
            <a:endParaRPr lang="en-US"/>
          </a:p>
        </p:txBody>
      </p:sp>
    </p:spTree>
    <p:extLst>
      <p:ext uri="{BB962C8B-B14F-4D97-AF65-F5344CB8AC3E}">
        <p14:creationId xmlns:p14="http://schemas.microsoft.com/office/powerpoint/2010/main" val="417394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these findings matter for the project</a:t>
            </a:r>
          </a:p>
          <a:p>
            <a:r>
              <a:rPr lang="en-US" dirty="0"/>
              <a:t>“What stands out is that </a:t>
            </a:r>
            <a:r>
              <a:rPr lang="en-US" b="1" dirty="0"/>
              <a:t>none of these topics aligned neatly with MLB event categories</a:t>
            </a:r>
            <a:r>
              <a:rPr lang="en-US" dirty="0"/>
              <a:t>.</a:t>
            </a:r>
            <a:br>
              <a:rPr lang="en-US" dirty="0"/>
            </a:br>
            <a:r>
              <a:rPr lang="en-US" dirty="0"/>
              <a:t>LDA captured </a:t>
            </a:r>
            <a:r>
              <a:rPr lang="en-US" i="1" dirty="0"/>
              <a:t>the type of conversation</a:t>
            </a:r>
            <a:r>
              <a:rPr lang="en-US" dirty="0"/>
              <a:t>—emotional, critical, supportive—but not </a:t>
            </a:r>
            <a:r>
              <a:rPr lang="en-US" i="1" dirty="0"/>
              <a:t>the event</a:t>
            </a:r>
            <a:r>
              <a:rPr lang="en-US" dirty="0"/>
              <a:t> being referenced.</a:t>
            </a:r>
          </a:p>
          <a:p>
            <a:r>
              <a:rPr lang="en-US" dirty="0"/>
              <a:t>This confirmed that topic structure is </a:t>
            </a:r>
            <a:r>
              <a:rPr lang="en-US" b="1" dirty="0"/>
              <a:t>not predictive</a:t>
            </a:r>
            <a:r>
              <a:rPr lang="en-US" dirty="0"/>
              <a:t> of actual pitch-level events.</a:t>
            </a:r>
            <a:br>
              <a:rPr lang="en-US" dirty="0"/>
            </a:br>
            <a:r>
              <a:rPr lang="en-US" dirty="0"/>
              <a:t>It provides valuable context about fan engagement,</a:t>
            </a:r>
            <a:br>
              <a:rPr lang="en-US" dirty="0"/>
            </a:br>
            <a:r>
              <a:rPr lang="en-US" dirty="0"/>
              <a:t>but it does </a:t>
            </a:r>
            <a:r>
              <a:rPr lang="en-US" i="1" dirty="0"/>
              <a:t>not</a:t>
            </a:r>
            <a:r>
              <a:rPr lang="en-US" dirty="0"/>
              <a:t> help distinguish whether a comment refers to a hit, walk, strikeout, or out.</a:t>
            </a:r>
          </a:p>
          <a:p>
            <a:r>
              <a:rPr lang="en-US" dirty="0"/>
              <a:t>This insight reinforced the need for </a:t>
            </a:r>
            <a:r>
              <a:rPr lang="en-US" b="1" dirty="0"/>
              <a:t>surface-level lexical modeling and transformer-based contextual encoding</a:t>
            </a:r>
            <a:r>
              <a:rPr lang="en-US" dirty="0"/>
              <a:t>,</a:t>
            </a:r>
            <a:br>
              <a:rPr lang="en-US" dirty="0"/>
            </a:br>
            <a:r>
              <a:rPr lang="en-US" dirty="0"/>
              <a:t>rather than relying on high-level discourse themes.”</a:t>
            </a:r>
          </a:p>
        </p:txBody>
      </p:sp>
      <p:sp>
        <p:nvSpPr>
          <p:cNvPr id="4" name="Slide Number Placeholder 3"/>
          <p:cNvSpPr>
            <a:spLocks noGrp="1"/>
          </p:cNvSpPr>
          <p:nvPr>
            <p:ph type="sldNum" sz="quarter" idx="5"/>
          </p:nvPr>
        </p:nvSpPr>
        <p:spPr/>
        <p:txBody>
          <a:bodyPr/>
          <a:lstStyle/>
          <a:p>
            <a:fld id="{57A1F34C-AEF8-1C43-AE1F-865BE683DDE9}" type="slidenum">
              <a:rPr lang="en-US" smtClean="0"/>
              <a:t>12</a:t>
            </a:fld>
            <a:endParaRPr lang="en-US"/>
          </a:p>
        </p:txBody>
      </p:sp>
    </p:spTree>
    <p:extLst>
      <p:ext uri="{BB962C8B-B14F-4D97-AF65-F5344CB8AC3E}">
        <p14:creationId xmlns:p14="http://schemas.microsoft.com/office/powerpoint/2010/main" val="37379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supervised learning, I evaluated both classical machine-learning models and a transformer model to understand which approach handles this type of fan commentary best.”</a:t>
            </a:r>
            <a:endParaRPr lang="en-US" dirty="0"/>
          </a:p>
          <a:p>
            <a:br>
              <a:rPr lang="en-US" dirty="0"/>
            </a:br>
            <a:endParaRPr lang="en-US" dirty="0"/>
          </a:p>
          <a:p>
            <a:r>
              <a:rPr lang="en-US" b="1" dirty="0"/>
              <a:t>Why I included classical TF–IDF models</a:t>
            </a:r>
          </a:p>
          <a:p>
            <a:r>
              <a:rPr lang="en-US" dirty="0"/>
              <a:t>“I used TF–IDF with linear models like Logistic Regression and SVM because these methods:</a:t>
            </a:r>
          </a:p>
          <a:p>
            <a:r>
              <a:rPr lang="en-US" dirty="0"/>
              <a:t>handle sparse, high-dimensional text extremely well,</a:t>
            </a:r>
          </a:p>
          <a:p>
            <a:r>
              <a:rPr lang="en-US" dirty="0"/>
              <a:t>perform reliably on short, surface-level text,</a:t>
            </a:r>
          </a:p>
          <a:p>
            <a:r>
              <a:rPr lang="en-US" dirty="0"/>
              <a:t>and give me a strong, interpretable baseline for comparison.</a:t>
            </a:r>
          </a:p>
          <a:p>
            <a:r>
              <a:rPr lang="en-US" dirty="0"/>
              <a:t>Given that comments in my dataset average only about 6–7 tokens,</a:t>
            </a:r>
            <a:br>
              <a:rPr lang="en-US" dirty="0"/>
            </a:br>
            <a:r>
              <a:rPr lang="en-US" dirty="0"/>
              <a:t>I needed models that can work effectively with minimal context.”</a:t>
            </a:r>
          </a:p>
          <a:p>
            <a:br>
              <a:rPr lang="en-US" dirty="0"/>
            </a:br>
            <a:endParaRPr lang="en-US" dirty="0"/>
          </a:p>
          <a:p>
            <a:r>
              <a:rPr lang="en-US" b="1" dirty="0"/>
              <a:t>Why I added </a:t>
            </a:r>
            <a:r>
              <a:rPr lang="en-US" b="1" dirty="0" err="1"/>
              <a:t>DistilBERT</a:t>
            </a:r>
            <a:endParaRPr lang="en-US" b="1" dirty="0"/>
          </a:p>
          <a:p>
            <a:r>
              <a:rPr lang="en-US" dirty="0"/>
              <a:t>“I then fine-tuned </a:t>
            </a:r>
            <a:r>
              <a:rPr lang="en-US" dirty="0" err="1"/>
              <a:t>DistilBERT</a:t>
            </a:r>
            <a:r>
              <a:rPr lang="en-US" dirty="0"/>
              <a:t> because transformer models excel at:</a:t>
            </a:r>
          </a:p>
          <a:p>
            <a:r>
              <a:rPr lang="en-US" dirty="0"/>
              <a:t>capturing contextual meaning beyond individual words,</a:t>
            </a:r>
          </a:p>
          <a:p>
            <a:r>
              <a:rPr lang="en-US" dirty="0"/>
              <a:t>interpreting subtle semantic signals in noisy text,</a:t>
            </a:r>
          </a:p>
          <a:p>
            <a:r>
              <a:rPr lang="en-US" dirty="0"/>
              <a:t>and producing dense, information-rich embeddings even from very short inputs.</a:t>
            </a:r>
          </a:p>
          <a:p>
            <a:r>
              <a:rPr lang="en-US" dirty="0"/>
              <a:t>Since Reddit reactions often rely on nuance or incomplete phrasing,</a:t>
            </a:r>
            <a:br>
              <a:rPr lang="en-US" dirty="0"/>
            </a:br>
            <a:r>
              <a:rPr lang="en-US" dirty="0"/>
              <a:t>I expected a transformer to outperform classical approaches—and that expectation turned out to be correct.”</a:t>
            </a:r>
          </a:p>
          <a:p>
            <a:br>
              <a:rPr lang="en-US" dirty="0"/>
            </a:br>
            <a:endParaRPr lang="en-US" dirty="0"/>
          </a:p>
          <a:p>
            <a:r>
              <a:rPr lang="en-US" b="1" dirty="0"/>
              <a:t>Why I collapsed MLB event labels</a:t>
            </a:r>
          </a:p>
          <a:p>
            <a:r>
              <a:rPr lang="en-US" dirty="0"/>
              <a:t>“Originally, MLB events are extremely granular—dozens of pitch outcomes that fans don’t describe with precision.</a:t>
            </a:r>
            <a:br>
              <a:rPr lang="en-US" dirty="0"/>
            </a:br>
            <a:r>
              <a:rPr lang="en-US" dirty="0"/>
              <a:t>Because Reddit commentary is informal and often ambiguous,</a:t>
            </a:r>
            <a:br>
              <a:rPr lang="en-US" dirty="0"/>
            </a:br>
            <a:r>
              <a:rPr lang="en-US" dirty="0"/>
              <a:t>the fine-grained event labels resulted in very sparse classes and highly unreliable supervision.</a:t>
            </a:r>
          </a:p>
          <a:p>
            <a:r>
              <a:rPr lang="en-US" dirty="0"/>
              <a:t>So I collapsed events into four broader groups:</a:t>
            </a:r>
          </a:p>
          <a:p>
            <a:r>
              <a:rPr lang="en-US" dirty="0"/>
              <a:t>Hit</a:t>
            </a:r>
          </a:p>
          <a:p>
            <a:r>
              <a:rPr lang="en-US" dirty="0"/>
              <a:t>Walk</a:t>
            </a:r>
          </a:p>
          <a:p>
            <a:r>
              <a:rPr lang="en-US" dirty="0"/>
              <a:t>Strikeout</a:t>
            </a:r>
          </a:p>
          <a:p>
            <a:r>
              <a:rPr lang="en-US" dirty="0"/>
              <a:t>Out</a:t>
            </a:r>
          </a:p>
          <a:p>
            <a:r>
              <a:rPr lang="en-US" dirty="0"/>
              <a:t>This grouping reduces label noise and makes the learning task more realistic given the limitations of fan-generated text.”</a:t>
            </a:r>
          </a:p>
          <a:p>
            <a:br>
              <a:rPr lang="en-US" dirty="0"/>
            </a:br>
            <a:endParaRPr lang="en-US" dirty="0"/>
          </a:p>
          <a:p>
            <a:r>
              <a:rPr lang="en-US" b="1" dirty="0"/>
              <a:t>What the setup revealed</a:t>
            </a:r>
          </a:p>
          <a:p>
            <a:r>
              <a:rPr lang="en-US" dirty="0"/>
              <a:t>“Once I trained the models, the results confirmed the reasoning behind this design:</a:t>
            </a:r>
          </a:p>
          <a:p>
            <a:r>
              <a:rPr lang="en-US" dirty="0"/>
              <a:t>Classical TF–IDF models performed reasonably well when comments contained explicit baseball terminology.</a:t>
            </a:r>
          </a:p>
          <a:p>
            <a:r>
              <a:rPr lang="en-US" dirty="0"/>
              <a:t>However, they struggled when wording was vague or emotional, which is common in Game Threads.</a:t>
            </a:r>
          </a:p>
          <a:p>
            <a:r>
              <a:rPr lang="en-US" dirty="0" err="1"/>
              <a:t>DistilBERT</a:t>
            </a:r>
            <a:r>
              <a:rPr lang="en-US" dirty="0"/>
              <a:t> consistently delivered higher accuracy and Macro-F1 because it could interpret </a:t>
            </a:r>
            <a:r>
              <a:rPr lang="en-US" i="1" dirty="0"/>
              <a:t>context</a:t>
            </a:r>
            <a:r>
              <a:rPr lang="en-US" dirty="0"/>
              <a:t>, not just keywords.</a:t>
            </a:r>
          </a:p>
          <a:p>
            <a:r>
              <a:rPr lang="en-US" dirty="0"/>
              <a:t>And without label collapsing, all models performed substantially worse due to alignment noise and extreme class imbalance.”</a:t>
            </a:r>
          </a:p>
          <a:p>
            <a:br>
              <a:rPr lang="en-US" dirty="0"/>
            </a:br>
            <a:endParaRPr lang="en-US" dirty="0"/>
          </a:p>
          <a:p>
            <a:r>
              <a:rPr lang="en-US" b="1" dirty="0"/>
              <a:t>Why this matters</a:t>
            </a:r>
          </a:p>
          <a:p>
            <a:r>
              <a:rPr lang="en-US" dirty="0"/>
              <a:t>“This setup showed that </a:t>
            </a:r>
            <a:r>
              <a:rPr lang="en-US" b="1" dirty="0"/>
              <a:t>event classification from fan commentary is possible</a:t>
            </a:r>
            <a:r>
              <a:rPr lang="en-US" dirty="0"/>
              <a:t>,</a:t>
            </a:r>
            <a:br>
              <a:rPr lang="en-US" dirty="0"/>
            </a:br>
            <a:r>
              <a:rPr lang="en-US" dirty="0"/>
              <a:t>but only when the labels are simplified and the model is capable of interpreting context beyond surface-level features.</a:t>
            </a:r>
            <a:br>
              <a:rPr lang="en-US" dirty="0"/>
            </a:br>
            <a:r>
              <a:rPr lang="en-US" dirty="0"/>
              <a:t>This insight guided the final model selection and shaped the deployment plan.</a:t>
            </a:r>
          </a:p>
        </p:txBody>
      </p:sp>
      <p:sp>
        <p:nvSpPr>
          <p:cNvPr id="4" name="Slide Number Placeholder 3"/>
          <p:cNvSpPr>
            <a:spLocks noGrp="1"/>
          </p:cNvSpPr>
          <p:nvPr>
            <p:ph type="sldNum" sz="quarter" idx="5"/>
          </p:nvPr>
        </p:nvSpPr>
        <p:spPr/>
        <p:txBody>
          <a:bodyPr/>
          <a:lstStyle/>
          <a:p>
            <a:fld id="{57A1F34C-AEF8-1C43-AE1F-865BE683DDE9}" type="slidenum">
              <a:rPr lang="en-US" smtClean="0"/>
              <a:t>13</a:t>
            </a:fld>
            <a:endParaRPr lang="en-US"/>
          </a:p>
        </p:txBody>
      </p:sp>
    </p:spTree>
    <p:extLst>
      <p:ext uri="{BB962C8B-B14F-4D97-AF65-F5344CB8AC3E}">
        <p14:creationId xmlns:p14="http://schemas.microsoft.com/office/powerpoint/2010/main" val="2138167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are the key findings from the model comparison.”</a:t>
            </a:r>
            <a:endParaRPr lang="en-US" dirty="0"/>
          </a:p>
          <a:p>
            <a:br>
              <a:rPr lang="en-US" dirty="0"/>
            </a:br>
            <a:endParaRPr lang="en-US" dirty="0"/>
          </a:p>
          <a:p>
            <a:r>
              <a:rPr lang="en-US" b="1" dirty="0"/>
              <a:t>Overall Results</a:t>
            </a:r>
          </a:p>
          <a:p>
            <a:r>
              <a:rPr lang="en-US" dirty="0"/>
              <a:t>“When comparing classical models to </a:t>
            </a:r>
            <a:r>
              <a:rPr lang="en-US" dirty="0" err="1"/>
              <a:t>DistilBERT</a:t>
            </a:r>
            <a:r>
              <a:rPr lang="en-US" dirty="0"/>
              <a:t>, several patterns emerged:</a:t>
            </a:r>
          </a:p>
          <a:p>
            <a:r>
              <a:rPr lang="en-US" b="1" dirty="0"/>
              <a:t>SVM performed the strongest among the classical TF–IDF models.</a:t>
            </a:r>
            <a:br>
              <a:rPr lang="en-US" dirty="0"/>
            </a:br>
            <a:r>
              <a:rPr lang="en-US" dirty="0"/>
              <a:t>This makes sense because SVMs are well suited for linearly separable, sparse text vectors.</a:t>
            </a:r>
          </a:p>
          <a:p>
            <a:r>
              <a:rPr lang="en-US" b="1" dirty="0"/>
              <a:t>Random Forest performed the worst.</a:t>
            </a:r>
            <a:br>
              <a:rPr lang="en-US" dirty="0"/>
            </a:br>
            <a:r>
              <a:rPr lang="en-US" dirty="0"/>
              <a:t>Tree-based models do not work well with extremely high-dimensional, sparse input, so this result was expected.</a:t>
            </a:r>
          </a:p>
          <a:p>
            <a:r>
              <a:rPr lang="en-US" b="1" dirty="0" err="1"/>
              <a:t>DistilBERT</a:t>
            </a:r>
            <a:r>
              <a:rPr lang="en-US" b="1" dirty="0"/>
              <a:t> achieved the highest overall Accuracy and the highest Macro-F1 score.</a:t>
            </a:r>
            <a:br>
              <a:rPr lang="en-US" dirty="0"/>
            </a:br>
            <a:r>
              <a:rPr lang="en-US" dirty="0"/>
              <a:t>This confirmed that contextual language modeling offers a significant advantage when interpreting short, informal fan commentary.”</a:t>
            </a:r>
          </a:p>
          <a:p>
            <a:br>
              <a:rPr lang="en-US" dirty="0"/>
            </a:br>
            <a:endParaRPr lang="en-US" dirty="0"/>
          </a:p>
          <a:p>
            <a:r>
              <a:rPr lang="en-US" b="1" dirty="0"/>
              <a:t>Why </a:t>
            </a:r>
            <a:r>
              <a:rPr lang="en-US" b="1" dirty="0" err="1"/>
              <a:t>DistilBERT</a:t>
            </a:r>
            <a:r>
              <a:rPr lang="en-US" b="1" dirty="0"/>
              <a:t> outperformed the other models</a:t>
            </a:r>
          </a:p>
          <a:p>
            <a:r>
              <a:rPr lang="en-US" dirty="0"/>
              <a:t>“</a:t>
            </a:r>
            <a:r>
              <a:rPr lang="en-US" dirty="0" err="1"/>
              <a:t>DistilBERT’s</a:t>
            </a:r>
            <a:r>
              <a:rPr lang="en-US" dirty="0"/>
              <a:t> architecture allowed it to:</a:t>
            </a:r>
          </a:p>
          <a:p>
            <a:r>
              <a:rPr lang="en-US" dirty="0"/>
              <a:t>learn </a:t>
            </a:r>
            <a:r>
              <a:rPr lang="en-US" b="1" dirty="0"/>
              <a:t>contextual embeddings</a:t>
            </a:r>
            <a:r>
              <a:rPr lang="en-US" dirty="0"/>
              <a:t>, rather than relying solely on surface-level word counts,</a:t>
            </a:r>
          </a:p>
          <a:p>
            <a:r>
              <a:rPr lang="en-US" dirty="0"/>
              <a:t>interpret ambiguous or emotional phrasing—comments like ‘wow’, ‘no way’, or ‘he got him’—which TF–IDF cannot meaningfully differentiate,</a:t>
            </a:r>
          </a:p>
          <a:p>
            <a:r>
              <a:rPr lang="en-US" dirty="0"/>
              <a:t>and remain more robust to noisy, short text, which dominates Game Thread conversations.</a:t>
            </a:r>
          </a:p>
          <a:p>
            <a:r>
              <a:rPr lang="en-US" dirty="0"/>
              <a:t>This aligns with the rationale behind testing a transformer model in the first place:</a:t>
            </a:r>
            <a:br>
              <a:rPr lang="en-US" dirty="0"/>
            </a:br>
            <a:r>
              <a:rPr lang="en-US" dirty="0"/>
              <a:t>the comments provide </a:t>
            </a:r>
            <a:r>
              <a:rPr lang="en-US" i="1" dirty="0"/>
              <a:t>very limited lexical information</a:t>
            </a:r>
            <a:r>
              <a:rPr lang="en-US" dirty="0"/>
              <a:t>, so models that rely on context modeling perform better.”</a:t>
            </a:r>
          </a:p>
          <a:p>
            <a:br>
              <a:rPr lang="en-US" dirty="0"/>
            </a:br>
            <a:endParaRPr lang="en-US" dirty="0"/>
          </a:p>
          <a:p>
            <a:r>
              <a:rPr lang="en-US" b="1" dirty="0"/>
              <a:t>However, even </a:t>
            </a:r>
            <a:r>
              <a:rPr lang="en-US" b="1" dirty="0" err="1"/>
              <a:t>DistilBERT’s</a:t>
            </a:r>
            <a:r>
              <a:rPr lang="en-US" b="1" dirty="0"/>
              <a:t> scores were moderate</a:t>
            </a:r>
          </a:p>
          <a:p>
            <a:r>
              <a:rPr lang="en-US" dirty="0"/>
              <a:t>“Even though </a:t>
            </a:r>
            <a:r>
              <a:rPr lang="en-US" dirty="0" err="1"/>
              <a:t>DistilBERT</a:t>
            </a:r>
            <a:r>
              <a:rPr lang="en-US" dirty="0"/>
              <a:t> was the strongest model, the performance plateaued for reasons inherent to the data itself:</a:t>
            </a:r>
          </a:p>
          <a:p>
            <a:r>
              <a:rPr lang="en-US" b="1" dirty="0"/>
              <a:t>Temporal alignment noise</a:t>
            </a:r>
            <a:r>
              <a:rPr lang="en-US" dirty="0"/>
              <a:t> means some comments are mislabeled simply because fans react early or late.</a:t>
            </a:r>
            <a:br>
              <a:rPr lang="en-US" dirty="0"/>
            </a:br>
            <a:r>
              <a:rPr lang="en-US" dirty="0"/>
              <a:t>The model can only learn from the signal it is given, so misaligned labels reduce its theoretical ceiling.</a:t>
            </a:r>
          </a:p>
          <a:p>
            <a:r>
              <a:rPr lang="en-US" b="1" dirty="0"/>
              <a:t>Fan comments often lack explicit detail</a:t>
            </a:r>
            <a:r>
              <a:rPr lang="en-US" dirty="0"/>
              <a:t>—for example, short reactions like ‘wow’ or ‘ugh’ provide no lexical clues about the actual event, making them very difficult to classify correctly.</a:t>
            </a:r>
          </a:p>
          <a:p>
            <a:r>
              <a:rPr lang="en-US" b="1" dirty="0"/>
              <a:t>Class imbalance persists</a:t>
            </a:r>
            <a:r>
              <a:rPr lang="en-US" dirty="0"/>
              <a:t>, even after collapsing labels, which lowers the Macro-F1 scores because minority classes get overshadowed.</a:t>
            </a:r>
          </a:p>
          <a:p>
            <a:r>
              <a:rPr lang="en-US" dirty="0"/>
              <a:t>These limitations reflect the </a:t>
            </a:r>
            <a:r>
              <a:rPr lang="en-US" i="1" dirty="0"/>
              <a:t>nature of the problem</a:t>
            </a:r>
            <a:r>
              <a:rPr lang="en-US" dirty="0"/>
              <a:t>, not weaknesses in the models.”</a:t>
            </a:r>
          </a:p>
          <a:p>
            <a:br>
              <a:rPr lang="en-US" dirty="0"/>
            </a:br>
            <a:endParaRPr lang="en-US" dirty="0"/>
          </a:p>
          <a:p>
            <a:r>
              <a:rPr lang="en-US" b="1" dirty="0"/>
              <a:t>Why these findings matter</a:t>
            </a:r>
          </a:p>
          <a:p>
            <a:r>
              <a:rPr lang="en-US" dirty="0"/>
              <a:t>“Together, these results reinforce two key takeaways:</a:t>
            </a:r>
          </a:p>
          <a:p>
            <a:r>
              <a:rPr lang="en-US" b="1" dirty="0"/>
              <a:t>Transformer-based contextual models are necessary</a:t>
            </a:r>
            <a:r>
              <a:rPr lang="en-US" dirty="0"/>
              <a:t> to extract meaning from short, informal fan text.</a:t>
            </a:r>
          </a:p>
          <a:p>
            <a:r>
              <a:rPr lang="en-US" b="1" dirty="0"/>
              <a:t>Data-level constraints—like alignment noise and vague language—ultimately cap performance</a:t>
            </a:r>
            <a:r>
              <a:rPr lang="en-US" dirty="0"/>
              <a:t>, regardless of model strength.</a:t>
            </a:r>
          </a:p>
          <a:p>
            <a:r>
              <a:rPr lang="en-US" dirty="0"/>
              <a:t>This gives a realistic assessment of what is and isn’t possible when classifying game events from real-time fan commentary.”</a:t>
            </a:r>
          </a:p>
        </p:txBody>
      </p:sp>
      <p:sp>
        <p:nvSpPr>
          <p:cNvPr id="4" name="Slide Number Placeholder 3"/>
          <p:cNvSpPr>
            <a:spLocks noGrp="1"/>
          </p:cNvSpPr>
          <p:nvPr>
            <p:ph type="sldNum" sz="quarter" idx="5"/>
          </p:nvPr>
        </p:nvSpPr>
        <p:spPr/>
        <p:txBody>
          <a:bodyPr/>
          <a:lstStyle/>
          <a:p>
            <a:fld id="{57A1F34C-AEF8-1C43-AE1F-865BE683DDE9}" type="slidenum">
              <a:rPr lang="en-US" smtClean="0"/>
              <a:t>14</a:t>
            </a:fld>
            <a:endParaRPr lang="en-US"/>
          </a:p>
        </p:txBody>
      </p:sp>
    </p:spTree>
    <p:extLst>
      <p:ext uri="{BB962C8B-B14F-4D97-AF65-F5344CB8AC3E}">
        <p14:creationId xmlns:p14="http://schemas.microsoft.com/office/powerpoint/2010/main" val="409432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how this system would operate in a real-time production environment.”</a:t>
            </a:r>
            <a:endParaRPr lang="en-US" dirty="0"/>
          </a:p>
          <a:p>
            <a:br>
              <a:rPr lang="en-US" dirty="0"/>
            </a:br>
            <a:endParaRPr lang="en-US" dirty="0"/>
          </a:p>
          <a:p>
            <a:r>
              <a:rPr lang="en-US" b="1" dirty="0"/>
              <a:t>1. Real-Time Data Ingestion</a:t>
            </a:r>
          </a:p>
          <a:p>
            <a:r>
              <a:rPr lang="en-US" dirty="0"/>
              <a:t>“We continuously pull new Reddit comments through the API and retrieve MLB play-by-play updates from </a:t>
            </a:r>
            <a:r>
              <a:rPr lang="en-US" dirty="0" err="1"/>
              <a:t>Statcast</a:t>
            </a:r>
            <a:r>
              <a:rPr lang="en-US" dirty="0"/>
              <a:t> or Gameday.</a:t>
            </a:r>
          </a:p>
          <a:p>
            <a:r>
              <a:rPr lang="en-US" b="1" dirty="0"/>
              <a:t>Why:</a:t>
            </a:r>
            <a:r>
              <a:rPr lang="en-US" dirty="0"/>
              <a:t> Real-time ingestion is necessary to capture fan reactions as they happen, so they can be aligned with live game events.”</a:t>
            </a:r>
          </a:p>
          <a:p>
            <a:br>
              <a:rPr lang="en-US" dirty="0"/>
            </a:br>
            <a:endParaRPr lang="en-US" dirty="0"/>
          </a:p>
          <a:p>
            <a:r>
              <a:rPr lang="en-US" b="1" dirty="0"/>
              <a:t>2. Preprocessing Pipeline (Mirror of Training)</a:t>
            </a:r>
          </a:p>
          <a:p>
            <a:r>
              <a:rPr lang="en-US" dirty="0"/>
              <a:t>“Each incoming comment is normalized using the </a:t>
            </a:r>
            <a:r>
              <a:rPr lang="en-US" i="1" dirty="0"/>
              <a:t>same</a:t>
            </a:r>
            <a:r>
              <a:rPr lang="en-US" dirty="0"/>
              <a:t> steps used during training: lowercasing, noise removal, tokenization, </a:t>
            </a:r>
            <a:r>
              <a:rPr lang="en-US" dirty="0" err="1"/>
              <a:t>stopword</a:t>
            </a:r>
            <a:r>
              <a:rPr lang="en-US" dirty="0"/>
              <a:t> removal, and lemmatization.</a:t>
            </a:r>
          </a:p>
          <a:p>
            <a:r>
              <a:rPr lang="en-US" b="1" dirty="0"/>
              <a:t>Why:</a:t>
            </a:r>
            <a:r>
              <a:rPr lang="en-US" dirty="0"/>
              <a:t> Consistency between training and inference prevents distribution drift, which otherwise significantly harms prediction accuracy.”</a:t>
            </a:r>
          </a:p>
          <a:p>
            <a:br>
              <a:rPr lang="en-US" dirty="0"/>
            </a:br>
            <a:endParaRPr lang="en-US" dirty="0"/>
          </a:p>
          <a:p>
            <a:r>
              <a:rPr lang="en-US" b="1" dirty="0"/>
              <a:t>3. Time Alignment via </a:t>
            </a:r>
            <a:r>
              <a:rPr lang="en-US" sz="1200" b="1" kern="1200" dirty="0" err="1">
                <a:solidFill>
                  <a:schemeClr val="tx1"/>
                </a:solidFill>
                <a:latin typeface="+mn-lt"/>
                <a:ea typeface="+mn-ea"/>
                <a:cs typeface="+mn-cs"/>
              </a:rPr>
              <a:t>merge_asof</a:t>
            </a:r>
            <a:endParaRPr lang="en-US" b="1" dirty="0"/>
          </a:p>
          <a:p>
            <a:r>
              <a:rPr lang="en-US" dirty="0"/>
              <a:t>“We align each cleaned comment to the nearest reconstructed pitch timestamp using a ±300s tolerance window.</a:t>
            </a:r>
          </a:p>
          <a:p>
            <a:r>
              <a:rPr lang="en-US" b="1" dirty="0"/>
              <a:t>Why:</a:t>
            </a:r>
            <a:r>
              <a:rPr lang="en-US" dirty="0"/>
              <a:t> Comments are meaningless without temporal context. This module attaches inning, pitch number, and play proximity so the model can interpret reactions correctly.”</a:t>
            </a:r>
          </a:p>
          <a:p>
            <a:br>
              <a:rPr lang="en-US" dirty="0"/>
            </a:br>
            <a:endParaRPr lang="en-US" dirty="0"/>
          </a:p>
          <a:p>
            <a:r>
              <a:rPr lang="en-US" b="1" dirty="0"/>
              <a:t>4. Model Inference Layer (</a:t>
            </a:r>
            <a:r>
              <a:rPr lang="en-US" b="1" dirty="0" err="1"/>
              <a:t>DistilBERT</a:t>
            </a:r>
            <a:r>
              <a:rPr lang="en-US" b="1" dirty="0"/>
              <a:t>)</a:t>
            </a:r>
          </a:p>
          <a:p>
            <a:r>
              <a:rPr lang="en-US" dirty="0"/>
              <a:t>“The aligned text is sent to an inference API hosting our </a:t>
            </a:r>
            <a:r>
              <a:rPr lang="en-US" dirty="0" err="1"/>
              <a:t>DistilBERT</a:t>
            </a:r>
            <a:r>
              <a:rPr lang="en-US" dirty="0"/>
              <a:t> model. It returns an event prediction and confidence score.</a:t>
            </a:r>
          </a:p>
          <a:p>
            <a:r>
              <a:rPr lang="en-US" b="1" dirty="0"/>
              <a:t>Why </a:t>
            </a:r>
            <a:r>
              <a:rPr lang="en-US" b="1" dirty="0" err="1"/>
              <a:t>DistilBERT</a:t>
            </a:r>
            <a:r>
              <a:rPr lang="en-US" b="1" dirty="0"/>
              <a:t>:</a:t>
            </a:r>
            <a:r>
              <a:rPr lang="en-US" dirty="0"/>
              <a:t> It delivers the strongest contextual understanding at a computational cost suitable for real-time prediction.”</a:t>
            </a:r>
          </a:p>
          <a:p>
            <a:br>
              <a:rPr lang="en-US" dirty="0"/>
            </a:br>
            <a:endParaRPr lang="en-US" dirty="0"/>
          </a:p>
          <a:p>
            <a:r>
              <a:rPr lang="en-US" b="1" dirty="0"/>
              <a:t>5. Logging, Monitoring, and Drift Detection</a:t>
            </a:r>
          </a:p>
          <a:p>
            <a:r>
              <a:rPr lang="en-US" dirty="0"/>
              <a:t>“All predictions are logged. We monitor confidence, class frequency shifts, and comment volume.</a:t>
            </a:r>
          </a:p>
          <a:p>
            <a:r>
              <a:rPr lang="en-US" b="1" dirty="0"/>
              <a:t>Why:</a:t>
            </a:r>
            <a:r>
              <a:rPr lang="en-US" dirty="0"/>
              <a:t> Language patterns change rapidly in sports contexts. Monitoring ensures we detect performance degradation early.”</a:t>
            </a:r>
          </a:p>
          <a:p>
            <a:br>
              <a:rPr lang="en-US" dirty="0"/>
            </a:br>
            <a:endParaRPr lang="en-US" dirty="0"/>
          </a:p>
          <a:p>
            <a:r>
              <a:rPr lang="en-US" b="1" dirty="0"/>
              <a:t>6. Scheduled Retraining Loop</a:t>
            </a:r>
          </a:p>
          <a:p>
            <a:r>
              <a:rPr lang="en-US" dirty="0"/>
              <a:t>“Newly collected comments and events are periodically appended to the dataset and used for retraining.</a:t>
            </a:r>
          </a:p>
          <a:p>
            <a:r>
              <a:rPr lang="en-US" b="1" dirty="0"/>
              <a:t>Why:</a:t>
            </a:r>
            <a:r>
              <a:rPr lang="en-US" dirty="0"/>
              <a:t> This adapts the model to new slang, emerging players, and evolving fan behavior.”</a:t>
            </a:r>
          </a:p>
          <a:p>
            <a:br>
              <a:rPr lang="en-US" dirty="0"/>
            </a:br>
            <a:endParaRPr lang="en-US" dirty="0"/>
          </a:p>
          <a:p>
            <a:r>
              <a:rPr lang="en-US" b="1" dirty="0"/>
              <a:t>7. Output Integration</a:t>
            </a:r>
          </a:p>
          <a:p>
            <a:r>
              <a:rPr lang="en-US" dirty="0"/>
              <a:t>“Predictions feed a live dashboard showing event predictions, reaction bursts, sentiment changes, and trending topics.</a:t>
            </a:r>
          </a:p>
          <a:p>
            <a:r>
              <a:rPr lang="en-US" b="1" dirty="0"/>
              <a:t>Why:</a:t>
            </a:r>
            <a:r>
              <a:rPr lang="en-US" dirty="0"/>
              <a:t> This converts raw text into actionable, real-time insights for broadcasters, analysts, and engagement teams.”</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15</a:t>
            </a:fld>
            <a:endParaRPr lang="en-US"/>
          </a:p>
        </p:txBody>
      </p:sp>
    </p:spTree>
    <p:extLst>
      <p:ext uri="{BB962C8B-B14F-4D97-AF65-F5344CB8AC3E}">
        <p14:creationId xmlns:p14="http://schemas.microsoft.com/office/powerpoint/2010/main" val="265717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endParaRPr lang="en-US" dirty="0"/>
          </a:p>
          <a:p>
            <a:r>
              <a:rPr lang="en-US" b="1" dirty="0"/>
              <a:t>What the project demonstrates</a:t>
            </a:r>
          </a:p>
          <a:p>
            <a:pPr marL="171450" indent="-171450">
              <a:buFont typeface="Arial" panose="020B0604020202020204" pitchFamily="34" charset="0"/>
              <a:buChar char="•"/>
            </a:pPr>
            <a:r>
              <a:rPr lang="en-US" dirty="0"/>
              <a:t>It </a:t>
            </a:r>
            <a:r>
              <a:rPr lang="en-US" i="1" dirty="0"/>
              <a:t>is feasible</a:t>
            </a:r>
            <a:r>
              <a:rPr lang="en-US" dirty="0"/>
              <a:t> to infer MLB events from Reddit commentary.</a:t>
            </a:r>
          </a:p>
          <a:p>
            <a:pPr marL="171450" indent="-171450">
              <a:buFont typeface="Arial" panose="020B0604020202020204" pitchFamily="34" charset="0"/>
              <a:buChar char="•"/>
            </a:pPr>
            <a:r>
              <a:rPr lang="en-US" dirty="0"/>
              <a:t>Transformers offer meaningful advantages over classical models.</a:t>
            </a:r>
          </a:p>
          <a:p>
            <a:pPr marL="171450" indent="-171450">
              <a:buFont typeface="Arial" panose="020B0604020202020204" pitchFamily="34" charset="0"/>
              <a:buChar char="•"/>
            </a:pPr>
            <a:r>
              <a:rPr lang="en-US" dirty="0"/>
              <a:t>Fans produce structured patterns that can be modeled.</a:t>
            </a:r>
          </a:p>
          <a:p>
            <a:endParaRPr lang="en-US" b="1" dirty="0"/>
          </a:p>
          <a:p>
            <a:r>
              <a:rPr lang="en-US" b="1" dirty="0"/>
              <a:t>What limits performance</a:t>
            </a:r>
          </a:p>
          <a:p>
            <a:pPr marL="171450" indent="-171450">
              <a:buFont typeface="Arial" panose="020B0604020202020204" pitchFamily="34" charset="0"/>
              <a:buChar char="•"/>
            </a:pPr>
            <a:r>
              <a:rPr lang="en-US" dirty="0"/>
              <a:t>Temporal misalignment noise</a:t>
            </a:r>
          </a:p>
          <a:p>
            <a:pPr marL="171450" indent="-171450">
              <a:buFont typeface="Arial" panose="020B0604020202020204" pitchFamily="34" charset="0"/>
              <a:buChar char="•"/>
            </a:pPr>
            <a:r>
              <a:rPr lang="en-US" dirty="0"/>
              <a:t>Extremely short comments</a:t>
            </a:r>
          </a:p>
          <a:p>
            <a:pPr marL="171450" indent="-171450">
              <a:buFont typeface="Arial" panose="020B0604020202020204" pitchFamily="34" charset="0"/>
              <a:buChar char="•"/>
            </a:pPr>
            <a:r>
              <a:rPr lang="en-US" dirty="0"/>
              <a:t>Event imbalance</a:t>
            </a:r>
          </a:p>
          <a:p>
            <a:pPr marL="171450" indent="-171450">
              <a:buFont typeface="Arial" panose="020B0604020202020204" pitchFamily="34" charset="0"/>
              <a:buChar char="•"/>
            </a:pPr>
            <a:r>
              <a:rPr lang="en-US" dirty="0"/>
              <a:t>Lack of explicit event references in fan text</a:t>
            </a:r>
          </a:p>
          <a:p>
            <a:endParaRPr lang="en-US" b="1" dirty="0"/>
          </a:p>
          <a:p>
            <a:r>
              <a:rPr lang="en-US" b="1" dirty="0"/>
              <a:t>Why this matters</a:t>
            </a:r>
          </a:p>
          <a:p>
            <a:r>
              <a:rPr lang="en-US" dirty="0"/>
              <a:t>This establishes the foundation for:</a:t>
            </a:r>
          </a:p>
          <a:p>
            <a:pPr marL="171450" indent="-171450">
              <a:buFont typeface="Arial" panose="020B0604020202020204" pitchFamily="34" charset="0"/>
              <a:buChar char="•"/>
            </a:pPr>
            <a:r>
              <a:rPr lang="en-US" dirty="0"/>
              <a:t>real-time engagement dashboards,</a:t>
            </a:r>
          </a:p>
          <a:p>
            <a:pPr marL="171450" indent="-171450">
              <a:buFont typeface="Arial" panose="020B0604020202020204" pitchFamily="34" charset="0"/>
              <a:buChar char="•"/>
            </a:pPr>
            <a:r>
              <a:rPr lang="en-US" dirty="0"/>
              <a:t>sports media augmentation,</a:t>
            </a:r>
          </a:p>
          <a:p>
            <a:pPr marL="171450" indent="-171450">
              <a:buFont typeface="Arial" panose="020B0604020202020204" pitchFamily="34" charset="0"/>
              <a:buChar char="•"/>
            </a:pPr>
            <a:r>
              <a:rPr lang="en-US" dirty="0"/>
              <a:t>automated detection of controversial moments,</a:t>
            </a:r>
          </a:p>
          <a:p>
            <a:pPr marL="171450" indent="-171450">
              <a:buFont typeface="Arial" panose="020B0604020202020204" pitchFamily="34" charset="0"/>
              <a:buChar char="•"/>
            </a:pPr>
            <a:r>
              <a:rPr lang="en-US" dirty="0"/>
              <a:t>and cross-platform fan sentiment tracking.</a:t>
            </a:r>
          </a:p>
          <a:p>
            <a:endParaRPr lang="en-US" b="1" dirty="0"/>
          </a:p>
          <a:p>
            <a:r>
              <a:rPr lang="en-US" b="1" dirty="0"/>
              <a:t>Future enhancements</a:t>
            </a:r>
          </a:p>
          <a:p>
            <a:pPr marL="171450" indent="-171450">
              <a:buFont typeface="Arial" panose="020B0604020202020204" pitchFamily="34" charset="0"/>
              <a:buChar char="•"/>
            </a:pPr>
            <a:r>
              <a:rPr lang="en-US" dirty="0"/>
              <a:t>Better timestamp reconstruction</a:t>
            </a:r>
          </a:p>
          <a:p>
            <a:pPr marL="171450" indent="-171450">
              <a:buFont typeface="Arial" panose="020B0604020202020204" pitchFamily="34" charset="0"/>
              <a:buChar char="•"/>
            </a:pPr>
            <a:r>
              <a:rPr lang="en-US" dirty="0"/>
              <a:t>Multi-comment sequence models</a:t>
            </a:r>
          </a:p>
          <a:p>
            <a:pPr marL="171450" indent="-171450">
              <a:buFont typeface="Arial" panose="020B0604020202020204" pitchFamily="34" charset="0"/>
              <a:buChar char="•"/>
            </a:pPr>
            <a:r>
              <a:rPr lang="en-US" dirty="0"/>
              <a:t>Larger multi-platform datasets</a:t>
            </a:r>
          </a:p>
          <a:p>
            <a:pPr marL="171450" indent="-171450">
              <a:buFont typeface="Arial" panose="020B0604020202020204" pitchFamily="34" charset="0"/>
              <a:buChar char="•"/>
            </a:pPr>
            <a:r>
              <a:rPr lang="en-US" dirty="0"/>
              <a:t>Cross-game training for generalization</a:t>
            </a:r>
          </a:p>
          <a:p>
            <a:endParaRPr lang="en-US" dirty="0"/>
          </a:p>
          <a:p>
            <a:r>
              <a:rPr lang="en-US" dirty="0"/>
              <a:t>(pause)</a:t>
            </a:r>
          </a:p>
          <a:p>
            <a:r>
              <a:rPr lang="en-US" dirty="0"/>
              <a:t>Thank you for your attention</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16</a:t>
            </a:fld>
            <a:endParaRPr lang="en-US"/>
          </a:p>
        </p:txBody>
      </p:sp>
    </p:spTree>
    <p:extLst>
      <p:ext uri="{BB962C8B-B14F-4D97-AF65-F5344CB8AC3E}">
        <p14:creationId xmlns:p14="http://schemas.microsoft.com/office/powerpoint/2010/main" val="130661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the details, here is the purpose and motivation behind the work.</a:t>
            </a:r>
          </a:p>
          <a:p>
            <a:endParaRPr lang="en-US" dirty="0"/>
          </a:p>
          <a:p>
            <a:r>
              <a:rPr lang="en-US" dirty="0"/>
              <a:t>The goal was to determine whether high-volume social media reactions can meaningfully reflect</a:t>
            </a:r>
            <a:r>
              <a:rPr lang="en-US" b="1" dirty="0"/>
              <a:t> on field Events</a:t>
            </a:r>
            <a:r>
              <a:rPr lang="en-US" dirty="0"/>
              <a:t>.</a:t>
            </a:r>
            <a:br>
              <a:rPr lang="en-US" dirty="0"/>
            </a:br>
            <a:endParaRPr lang="en-US" dirty="0"/>
          </a:p>
          <a:p>
            <a:r>
              <a:rPr lang="en-US" dirty="0"/>
              <a:t>Teams and analysts already track every pitch, but they do </a:t>
            </a:r>
            <a:r>
              <a:rPr lang="en-US" b="1" dirty="0"/>
              <a:t>not</a:t>
            </a:r>
            <a:r>
              <a:rPr lang="en-US" dirty="0"/>
              <a:t> track fan reactions in a structured way.</a:t>
            </a:r>
          </a:p>
          <a:p>
            <a:endParaRPr lang="en-US" dirty="0"/>
          </a:p>
          <a:p>
            <a:r>
              <a:rPr lang="en-US" dirty="0"/>
              <a:t>So the project set out to:</a:t>
            </a:r>
          </a:p>
          <a:p>
            <a:pPr marL="228600" indent="-228600">
              <a:buFont typeface="+mj-lt"/>
              <a:buAutoNum type="arabicPeriod"/>
            </a:pPr>
            <a:r>
              <a:rPr lang="en-US" b="1" dirty="0"/>
              <a:t>Build a corpus of 10k+ Reddit comments</a:t>
            </a:r>
            <a:r>
              <a:rPr lang="en-US" dirty="0"/>
              <a:t> aligned with MLB play-by-play data.</a:t>
            </a:r>
          </a:p>
          <a:p>
            <a:pPr marL="228600" indent="-228600">
              <a:buFont typeface="+mj-lt"/>
              <a:buAutoNum type="arabicPeriod"/>
            </a:pPr>
            <a:r>
              <a:rPr lang="en-US" b="1" dirty="0"/>
              <a:t>Clean and preprocess this naturally noisy text</a:t>
            </a:r>
            <a:r>
              <a:rPr lang="en-US" dirty="0"/>
              <a:t> to produce reliable inputs for NLP.</a:t>
            </a:r>
          </a:p>
          <a:p>
            <a:pPr marL="228600" indent="-228600">
              <a:buFont typeface="+mj-lt"/>
              <a:buAutoNum type="arabicPeriod"/>
            </a:pPr>
            <a:r>
              <a:rPr lang="en-US" b="1" dirty="0"/>
              <a:t>Apply classical models and transformer models</a:t>
            </a:r>
            <a:r>
              <a:rPr lang="en-US" dirty="0"/>
              <a:t> to classify game events.</a:t>
            </a:r>
          </a:p>
          <a:p>
            <a:pPr marL="228600" indent="-228600">
              <a:buFont typeface="+mj-lt"/>
              <a:buAutoNum type="arabicPeriod"/>
            </a:pPr>
            <a:r>
              <a:rPr lang="en-US" b="1" dirty="0"/>
              <a:t>Design a deployable real-time pipeline</a:t>
            </a:r>
            <a:r>
              <a:rPr lang="en-US" dirty="0"/>
              <a:t> suitable for live game analytics.</a:t>
            </a:r>
          </a:p>
          <a:p>
            <a:endParaRPr lang="en-US" dirty="0"/>
          </a:p>
          <a:p>
            <a:r>
              <a:rPr lang="en-US" dirty="0"/>
              <a:t>(pause)</a:t>
            </a:r>
          </a:p>
          <a:p>
            <a:r>
              <a:rPr lang="en-US" dirty="0"/>
              <a:t>These objectives cover the project—from </a:t>
            </a:r>
            <a:r>
              <a:rPr lang="en-US" i="1" dirty="0"/>
              <a:t>data acquisition</a:t>
            </a:r>
            <a:r>
              <a:rPr lang="en-US" dirty="0"/>
              <a:t> to </a:t>
            </a:r>
            <a:r>
              <a:rPr lang="en-US" i="1" dirty="0"/>
              <a:t>real-time feasibility</a:t>
            </a:r>
            <a:r>
              <a:rPr lang="en-US" dirty="0"/>
              <a:t>.</a:t>
            </a:r>
          </a:p>
        </p:txBody>
      </p:sp>
      <p:sp>
        <p:nvSpPr>
          <p:cNvPr id="4" name="Slide Number Placeholder 3"/>
          <p:cNvSpPr>
            <a:spLocks noGrp="1"/>
          </p:cNvSpPr>
          <p:nvPr>
            <p:ph type="sldNum" sz="quarter" idx="5"/>
          </p:nvPr>
        </p:nvSpPr>
        <p:spPr/>
        <p:txBody>
          <a:bodyPr/>
          <a:lstStyle/>
          <a:p>
            <a:fld id="{57A1F34C-AEF8-1C43-AE1F-865BE683DDE9}" type="slidenum">
              <a:rPr lang="en-US" smtClean="0"/>
              <a:t>2</a:t>
            </a:fld>
            <a:endParaRPr lang="en-US"/>
          </a:p>
        </p:txBody>
      </p:sp>
    </p:spTree>
    <p:extLst>
      <p:ext uri="{BB962C8B-B14F-4D97-AF65-F5344CB8AC3E}">
        <p14:creationId xmlns:p14="http://schemas.microsoft.com/office/powerpoint/2010/main" val="366176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is driven by one central question:</a:t>
            </a:r>
          </a:p>
          <a:p>
            <a:r>
              <a:rPr lang="en-US" b="1" dirty="0"/>
              <a:t>How effectively can NLP models classify MLB in-game events from Reddit comments that are temporally aligned with official play-by-play data?</a:t>
            </a:r>
            <a:endParaRPr lang="en-US" dirty="0"/>
          </a:p>
          <a:p>
            <a:endParaRPr lang="en-US" dirty="0"/>
          </a:p>
          <a:p>
            <a:r>
              <a:rPr lang="en-US" dirty="0"/>
              <a:t>(pause)</a:t>
            </a:r>
          </a:p>
          <a:p>
            <a:r>
              <a:rPr lang="en-US" dirty="0"/>
              <a:t>Supporting questions were added to break this down:</a:t>
            </a:r>
          </a:p>
          <a:p>
            <a:endParaRPr lang="en-US" dirty="0"/>
          </a:p>
          <a:p>
            <a:r>
              <a:rPr lang="en-US" dirty="0"/>
              <a:t>Questions like…</a:t>
            </a:r>
          </a:p>
          <a:p>
            <a:r>
              <a:rPr lang="en-US" i="1" dirty="0"/>
              <a:t>How accurately can temporal alignment be performed?</a:t>
            </a:r>
            <a:br>
              <a:rPr lang="en-US" dirty="0"/>
            </a:br>
            <a:r>
              <a:rPr lang="en-US" dirty="0"/>
              <a:t>Because Reddit comments do not reference pitch numbers explicitly, we needed a method to estimate when comments correspond to specific events.</a:t>
            </a:r>
          </a:p>
          <a:p>
            <a:endParaRPr lang="en-US" i="1" dirty="0"/>
          </a:p>
          <a:p>
            <a:r>
              <a:rPr lang="en-US" i="1" dirty="0"/>
              <a:t>How do classical NLP methods compare to transformers?</a:t>
            </a:r>
            <a:br>
              <a:rPr lang="en-US" dirty="0"/>
            </a:br>
            <a:r>
              <a:rPr lang="en-US" dirty="0"/>
              <a:t>Because baseball commentary is short and informal, it was unclear whether transformers would offer meaningful gains.</a:t>
            </a:r>
          </a:p>
          <a:p>
            <a:endParaRPr lang="en-US" i="1" dirty="0"/>
          </a:p>
          <a:p>
            <a:r>
              <a:rPr lang="en-US" i="1" dirty="0"/>
              <a:t>Can the approach generalize to other games or platforms?</a:t>
            </a:r>
            <a:br>
              <a:rPr lang="en-US" dirty="0"/>
            </a:br>
            <a:r>
              <a:rPr lang="en-US" dirty="0"/>
              <a:t>This was important to assess long-term applicability beyond just one series.</a:t>
            </a:r>
          </a:p>
          <a:p>
            <a:endParaRPr lang="en-US" dirty="0"/>
          </a:p>
          <a:p>
            <a:r>
              <a:rPr lang="en-US" dirty="0"/>
              <a:t>(pause)</a:t>
            </a:r>
          </a:p>
          <a:p>
            <a:r>
              <a:rPr lang="en-US" dirty="0"/>
              <a:t>Together, these questions frame both the feasibility and scalability of the approach</a:t>
            </a:r>
          </a:p>
        </p:txBody>
      </p:sp>
      <p:sp>
        <p:nvSpPr>
          <p:cNvPr id="4" name="Slide Number Placeholder 3"/>
          <p:cNvSpPr>
            <a:spLocks noGrp="1"/>
          </p:cNvSpPr>
          <p:nvPr>
            <p:ph type="sldNum" sz="quarter" idx="5"/>
          </p:nvPr>
        </p:nvSpPr>
        <p:spPr/>
        <p:txBody>
          <a:bodyPr/>
          <a:lstStyle/>
          <a:p>
            <a:fld id="{57A1F34C-AEF8-1C43-AE1F-865BE683DDE9}" type="slidenum">
              <a:rPr lang="en-US" smtClean="0"/>
              <a:t>3</a:t>
            </a:fld>
            <a:endParaRPr lang="en-US"/>
          </a:p>
        </p:txBody>
      </p:sp>
    </p:spTree>
    <p:extLst>
      <p:ext uri="{BB962C8B-B14F-4D97-AF65-F5344CB8AC3E}">
        <p14:creationId xmlns:p14="http://schemas.microsoft.com/office/powerpoint/2010/main" val="37443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 Motivation (Why This Project Exists)</a:t>
            </a:r>
          </a:p>
          <a:p>
            <a:endParaRPr lang="en-US" dirty="0"/>
          </a:p>
          <a:p>
            <a:r>
              <a:rPr lang="en-US" dirty="0"/>
              <a:t>There are two key motivations:</a:t>
            </a:r>
          </a:p>
          <a:p>
            <a:endParaRPr lang="en-US" b="1" dirty="0"/>
          </a:p>
          <a:p>
            <a:r>
              <a:rPr lang="en-US" b="1" dirty="0"/>
              <a:t>1. The analytics gap</a:t>
            </a:r>
          </a:p>
          <a:p>
            <a:r>
              <a:rPr lang="en-US" dirty="0"/>
              <a:t>MLB organizations heavily analyze </a:t>
            </a:r>
            <a:r>
              <a:rPr lang="en-US" b="1" dirty="0"/>
              <a:t>structured</a:t>
            </a:r>
            <a:r>
              <a:rPr lang="en-US" dirty="0"/>
              <a:t> data—pitch velocity, spin rate, exit velocity, etc.</a:t>
            </a:r>
            <a:br>
              <a:rPr lang="en-US" dirty="0"/>
            </a:br>
            <a:r>
              <a:rPr lang="en-US" dirty="0"/>
              <a:t>But social-media commentary is </a:t>
            </a:r>
            <a:r>
              <a:rPr lang="en-US" b="1" dirty="0"/>
              <a:t>unstructured</a:t>
            </a:r>
            <a:r>
              <a:rPr lang="en-US" dirty="0"/>
              <a:t> and largely unused, even though it reflects real-time sentiment, attention, and interpretation from thousands of fans.</a:t>
            </a:r>
          </a:p>
          <a:p>
            <a:endParaRPr lang="en-US" b="1" dirty="0"/>
          </a:p>
          <a:p>
            <a:r>
              <a:rPr lang="en-US" b="1" dirty="0"/>
              <a:t>2. Missed real-time opportunities</a:t>
            </a:r>
          </a:p>
          <a:p>
            <a:r>
              <a:rPr lang="en-US" dirty="0"/>
              <a:t>Networks, broadcasters, and teams could benefit from:</a:t>
            </a:r>
          </a:p>
          <a:p>
            <a:pPr marL="171450" indent="-171450">
              <a:buFont typeface="Arial" panose="020B0604020202020204" pitchFamily="34" charset="0"/>
              <a:buChar char="•"/>
            </a:pPr>
            <a:r>
              <a:rPr lang="en-US" dirty="0"/>
              <a:t>identifying viral moments </a:t>
            </a:r>
            <a:r>
              <a:rPr lang="en-US" i="1" dirty="0"/>
              <a:t>as they occur</a:t>
            </a:r>
            <a:r>
              <a:rPr lang="en-US" dirty="0"/>
              <a:t>,</a:t>
            </a:r>
          </a:p>
          <a:p>
            <a:pPr marL="171450" indent="-171450">
              <a:buFont typeface="Arial" panose="020B0604020202020204" pitchFamily="34" charset="0"/>
              <a:buChar char="•"/>
            </a:pPr>
            <a:r>
              <a:rPr lang="en-US" dirty="0"/>
              <a:t>measuring engagement spikes,</a:t>
            </a:r>
          </a:p>
          <a:p>
            <a:pPr marL="171450" indent="-171450">
              <a:buFont typeface="Arial" panose="020B0604020202020204" pitchFamily="34" charset="0"/>
              <a:buChar char="•"/>
            </a:pPr>
            <a:r>
              <a:rPr lang="en-US" dirty="0"/>
              <a:t>monitoring sentiment shifts among fans,</a:t>
            </a:r>
          </a:p>
          <a:p>
            <a:pPr marL="171450" indent="-171450">
              <a:buFont typeface="Arial" panose="020B0604020202020204" pitchFamily="34" charset="0"/>
              <a:buChar char="•"/>
            </a:pPr>
            <a:r>
              <a:rPr lang="en-US" dirty="0"/>
              <a:t>or detecting controversial calls in real time based purely on reactions.</a:t>
            </a:r>
          </a:p>
          <a:p>
            <a:endParaRPr lang="en-US" dirty="0"/>
          </a:p>
          <a:p>
            <a:r>
              <a:rPr lang="en-US" dirty="0"/>
              <a:t>(pause)</a:t>
            </a:r>
          </a:p>
          <a:p>
            <a:r>
              <a:rPr lang="en-US" dirty="0"/>
              <a:t>This project attempts to bridge that gap by translating fan discourse into structured, event-aligned insights.”</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4</a:t>
            </a:fld>
            <a:endParaRPr lang="en-US"/>
          </a:p>
        </p:txBody>
      </p:sp>
    </p:spTree>
    <p:extLst>
      <p:ext uri="{BB962C8B-B14F-4D97-AF65-F5344CB8AC3E}">
        <p14:creationId xmlns:p14="http://schemas.microsoft.com/office/powerpoint/2010/main" val="2927961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corpus, we collected:</a:t>
            </a:r>
          </a:p>
          <a:p>
            <a:pPr marL="171450" indent="-171450">
              <a:buFont typeface="Arial" panose="020B0604020202020204" pitchFamily="34" charset="0"/>
              <a:buChar char="•"/>
            </a:pPr>
            <a:r>
              <a:rPr lang="en-US" b="1" dirty="0"/>
              <a:t>17,500 Reddit comments</a:t>
            </a:r>
            <a:r>
              <a:rPr lang="en-US" dirty="0"/>
              <a:t> from r/baseball Game Threads, using the </a:t>
            </a:r>
            <a:r>
              <a:rPr lang="en-US" dirty="0" err="1"/>
              <a:t>Praw</a:t>
            </a:r>
            <a:r>
              <a:rPr lang="en-US" dirty="0"/>
              <a:t> library</a:t>
            </a:r>
          </a:p>
          <a:p>
            <a:pPr marL="171450" indent="-171450">
              <a:buFont typeface="Arial" panose="020B0604020202020204" pitchFamily="34" charset="0"/>
              <a:buChar char="•"/>
            </a:pPr>
            <a:r>
              <a:rPr lang="en-US" b="1" dirty="0"/>
              <a:t>2,411 pitch-level events</a:t>
            </a:r>
            <a:r>
              <a:rPr lang="en-US" dirty="0"/>
              <a:t> from MLB </a:t>
            </a:r>
            <a:r>
              <a:rPr lang="en-US" dirty="0" err="1"/>
              <a:t>Statcast</a:t>
            </a:r>
            <a:r>
              <a:rPr lang="en-US" dirty="0"/>
              <a:t> using the </a:t>
            </a:r>
            <a:r>
              <a:rPr lang="en-US" dirty="0" err="1"/>
              <a:t>Pybaseball</a:t>
            </a:r>
            <a:r>
              <a:rPr lang="en-US" dirty="0"/>
              <a:t> library</a:t>
            </a:r>
          </a:p>
          <a:p>
            <a:endParaRPr lang="en-US" b="1" dirty="0"/>
          </a:p>
          <a:p>
            <a:r>
              <a:rPr lang="en-US" b="1" dirty="0"/>
              <a:t>Why Reddit Game Threads?</a:t>
            </a:r>
          </a:p>
          <a:p>
            <a:r>
              <a:rPr lang="en-US" dirty="0"/>
              <a:t>Because they are:</a:t>
            </a:r>
          </a:p>
          <a:p>
            <a:pPr marL="171450" indent="-171450">
              <a:buFont typeface="Arial" panose="020B0604020202020204" pitchFamily="34" charset="0"/>
              <a:buChar char="•"/>
            </a:pPr>
            <a:r>
              <a:rPr lang="en-US" dirty="0"/>
              <a:t>time-dense (hundreds of comments per inning),</a:t>
            </a:r>
          </a:p>
          <a:p>
            <a:pPr marL="171450" indent="-171450">
              <a:buFont typeface="Arial" panose="020B0604020202020204" pitchFamily="34" charset="0"/>
              <a:buChar char="•"/>
            </a:pPr>
            <a:r>
              <a:rPr lang="en-US" dirty="0"/>
              <a:t>event-driven (fans react to plays instantly),</a:t>
            </a:r>
          </a:p>
          <a:p>
            <a:pPr marL="171450" indent="-171450">
              <a:buFont typeface="Arial" panose="020B0604020202020204" pitchFamily="34" charset="0"/>
              <a:buChar char="•"/>
            </a:pPr>
            <a:r>
              <a:rPr lang="en-US" dirty="0"/>
              <a:t>fully public and accessible via the Reddit API,</a:t>
            </a:r>
          </a:p>
          <a:p>
            <a:pPr marL="171450" indent="-171450">
              <a:buFont typeface="Arial" panose="020B0604020202020204" pitchFamily="34" charset="0"/>
              <a:buChar char="•"/>
            </a:pPr>
            <a:r>
              <a:rPr lang="en-US" dirty="0"/>
              <a:t>and contain rich emotional and contextual signals.</a:t>
            </a:r>
          </a:p>
          <a:p>
            <a:endParaRPr lang="en-US" b="1" dirty="0"/>
          </a:p>
          <a:p>
            <a:r>
              <a:rPr lang="en-US" b="1" dirty="0"/>
              <a:t>Why </a:t>
            </a:r>
            <a:r>
              <a:rPr lang="en-US" b="1" dirty="0" err="1"/>
              <a:t>Statcast</a:t>
            </a:r>
            <a:r>
              <a:rPr lang="en-US" b="1" dirty="0"/>
              <a:t> data?</a:t>
            </a:r>
          </a:p>
          <a:p>
            <a:r>
              <a:rPr lang="en-US" dirty="0" err="1"/>
              <a:t>Statcast</a:t>
            </a:r>
            <a:r>
              <a:rPr lang="en-US" dirty="0"/>
              <a:t> provides </a:t>
            </a:r>
            <a:r>
              <a:rPr lang="en-US" i="1" dirty="0"/>
              <a:t>ground truth</a:t>
            </a:r>
            <a:r>
              <a:rPr lang="en-US" dirty="0"/>
              <a:t>—official pitch events, outcomes, and descriptions that we can align comments to.</a:t>
            </a:r>
          </a:p>
          <a:p>
            <a:endParaRPr lang="en-US" b="1" dirty="0"/>
          </a:p>
          <a:p>
            <a:r>
              <a:rPr lang="en-US" b="1" dirty="0"/>
              <a:t>Why combine both?</a:t>
            </a:r>
          </a:p>
          <a:p>
            <a:r>
              <a:rPr lang="en-US" dirty="0"/>
              <a:t>NLP requires text </a:t>
            </a:r>
            <a:r>
              <a:rPr lang="en-US" b="1" dirty="0"/>
              <a:t>and labels</a:t>
            </a:r>
            <a:r>
              <a:rPr lang="en-US" dirty="0"/>
              <a:t>.</a:t>
            </a:r>
            <a:br>
              <a:rPr lang="en-US" dirty="0"/>
            </a:br>
            <a:r>
              <a:rPr lang="en-US" dirty="0"/>
              <a:t>Reddit provides the text; </a:t>
            </a:r>
            <a:r>
              <a:rPr lang="en-US" dirty="0" err="1"/>
              <a:t>Statcast</a:t>
            </a:r>
            <a:r>
              <a:rPr lang="en-US" dirty="0"/>
              <a:t> provides the labels.</a:t>
            </a:r>
            <a:br>
              <a:rPr lang="en-US" dirty="0"/>
            </a:br>
            <a:r>
              <a:rPr lang="en-US" dirty="0"/>
              <a:t>Their timestamps are the bridge between them.</a:t>
            </a:r>
          </a:p>
          <a:p>
            <a:endParaRPr lang="en-US" dirty="0"/>
          </a:p>
          <a:p>
            <a:r>
              <a:rPr lang="en-US" dirty="0"/>
              <a:t>(pause)</a:t>
            </a:r>
          </a:p>
          <a:p>
            <a:r>
              <a:rPr lang="en-US" dirty="0"/>
              <a:t>This dual-source approach lets us build a dataset where each comment is paired with the event it likely refers to.</a:t>
            </a:r>
          </a:p>
        </p:txBody>
      </p:sp>
      <p:sp>
        <p:nvSpPr>
          <p:cNvPr id="4" name="Slide Number Placeholder 3"/>
          <p:cNvSpPr>
            <a:spLocks noGrp="1"/>
          </p:cNvSpPr>
          <p:nvPr>
            <p:ph type="sldNum" sz="quarter" idx="5"/>
          </p:nvPr>
        </p:nvSpPr>
        <p:spPr/>
        <p:txBody>
          <a:bodyPr/>
          <a:lstStyle/>
          <a:p>
            <a:fld id="{57A1F34C-AEF8-1C43-AE1F-865BE683DDE9}" type="slidenum">
              <a:rPr lang="en-US" smtClean="0"/>
              <a:t>5</a:t>
            </a:fld>
            <a:endParaRPr lang="en-US"/>
          </a:p>
        </p:txBody>
      </p:sp>
    </p:spTree>
    <p:extLst>
      <p:ext uri="{BB962C8B-B14F-4D97-AF65-F5344CB8AC3E}">
        <p14:creationId xmlns:p14="http://schemas.microsoft.com/office/powerpoint/2010/main" val="148328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most technically complex part (meaning I had to get a bit creative here)</a:t>
            </a:r>
          </a:p>
          <a:p>
            <a:endParaRPr lang="en-US" b="1" dirty="0"/>
          </a:p>
          <a:p>
            <a:r>
              <a:rPr lang="en-US" b="1" dirty="0"/>
              <a:t>The problem:</a:t>
            </a:r>
          </a:p>
          <a:p>
            <a:r>
              <a:rPr lang="en-US" dirty="0"/>
              <a:t>2025 postseason </a:t>
            </a:r>
            <a:r>
              <a:rPr lang="en-US" dirty="0" err="1"/>
              <a:t>Statcast</a:t>
            </a:r>
            <a:r>
              <a:rPr lang="en-US" dirty="0"/>
              <a:t> data does </a:t>
            </a:r>
            <a:r>
              <a:rPr lang="en-US" i="1" dirty="0"/>
              <a:t>not</a:t>
            </a:r>
            <a:r>
              <a:rPr lang="en-US" dirty="0"/>
              <a:t> include actual timestamps for pitches.</a:t>
            </a:r>
          </a:p>
          <a:p>
            <a:endParaRPr lang="en-US" b="1" dirty="0"/>
          </a:p>
          <a:p>
            <a:r>
              <a:rPr lang="en-US" b="1" dirty="0"/>
              <a:t>The solution:</a:t>
            </a:r>
          </a:p>
          <a:p>
            <a:r>
              <a:rPr lang="en-US" dirty="0"/>
              <a:t>We engineered an </a:t>
            </a:r>
            <a:r>
              <a:rPr lang="en-US" b="1" dirty="0"/>
              <a:t>estimated timestamp reconstruction model</a:t>
            </a:r>
            <a:r>
              <a:rPr lang="en-US" dirty="0"/>
              <a:t>:</a:t>
            </a:r>
          </a:p>
          <a:p>
            <a:pPr marL="171450" indent="-171450">
              <a:buFont typeface="Arial" panose="020B0604020202020204" pitchFamily="34" charset="0"/>
              <a:buChar char="•"/>
            </a:pPr>
            <a:r>
              <a:rPr lang="en-US" dirty="0"/>
              <a:t>Ordered pitches by inning + pitch number</a:t>
            </a:r>
          </a:p>
          <a:p>
            <a:pPr marL="171450" indent="-171450">
              <a:buFont typeface="Arial" panose="020B0604020202020204" pitchFamily="34" charset="0"/>
              <a:buChar char="•"/>
            </a:pPr>
            <a:r>
              <a:rPr lang="en-US" dirty="0"/>
              <a:t>Added </a:t>
            </a:r>
            <a:r>
              <a:rPr lang="en-US" b="1" dirty="0"/>
              <a:t>15–20 second deltas</a:t>
            </a:r>
            <a:r>
              <a:rPr lang="en-US" dirty="0"/>
              <a:t> depending on pace of play</a:t>
            </a:r>
          </a:p>
          <a:p>
            <a:pPr marL="171450" indent="-171450">
              <a:buFont typeface="Arial" panose="020B0604020202020204" pitchFamily="34" charset="0"/>
              <a:buChar char="•"/>
            </a:pPr>
            <a:r>
              <a:rPr lang="en-US" dirty="0"/>
              <a:t>Added inning transition delays (~135 sec)</a:t>
            </a:r>
          </a:p>
          <a:p>
            <a:pPr marL="171450" indent="-171450">
              <a:buFont typeface="Arial" panose="020B0604020202020204" pitchFamily="34" charset="0"/>
              <a:buChar char="•"/>
            </a:pPr>
            <a:r>
              <a:rPr lang="en-US" dirty="0"/>
              <a:t>Added delays for pitching changes</a:t>
            </a:r>
          </a:p>
          <a:p>
            <a:pPr marL="171450" indent="-171450">
              <a:buFont typeface="Arial" panose="020B0604020202020204" pitchFamily="34" charset="0"/>
              <a:buChar char="•"/>
            </a:pPr>
            <a:r>
              <a:rPr lang="en-US" dirty="0"/>
              <a:t>Produced time-stamped sequences that approximate real pitch timing</a:t>
            </a:r>
          </a:p>
          <a:p>
            <a:endParaRPr lang="en-US" b="1" dirty="0"/>
          </a:p>
          <a:p>
            <a:r>
              <a:rPr lang="en-US" b="1" dirty="0"/>
              <a:t>Why do this?</a:t>
            </a:r>
          </a:p>
          <a:p>
            <a:r>
              <a:rPr lang="en-US" dirty="0"/>
              <a:t>Because we needed a common temporal reference frame between:</a:t>
            </a:r>
          </a:p>
          <a:p>
            <a:pPr marL="171450" indent="-171450">
              <a:buFont typeface="Arial" panose="020B0604020202020204" pitchFamily="34" charset="0"/>
              <a:buChar char="•"/>
            </a:pPr>
            <a:r>
              <a:rPr lang="en-US" dirty="0"/>
              <a:t>Comments arriving at real timestamps</a:t>
            </a:r>
          </a:p>
          <a:p>
            <a:pPr marL="171450" indent="-171450">
              <a:buFont typeface="Arial" panose="020B0604020202020204" pitchFamily="34" charset="0"/>
              <a:buChar char="•"/>
            </a:pPr>
            <a:r>
              <a:rPr lang="en-US" dirty="0"/>
              <a:t>Pitch events without timestamps</a:t>
            </a:r>
          </a:p>
          <a:p>
            <a:endParaRPr lang="en-US" b="1" dirty="0"/>
          </a:p>
          <a:p>
            <a:r>
              <a:rPr lang="en-US" b="1" dirty="0"/>
              <a:t>The alignment method:</a:t>
            </a:r>
          </a:p>
          <a:p>
            <a:r>
              <a:rPr lang="en-US" dirty="0"/>
              <a:t>We used </a:t>
            </a:r>
            <a:r>
              <a:rPr lang="en-US" sz="1200" b="1" kern="1200" dirty="0" err="1">
                <a:solidFill>
                  <a:schemeClr val="tx1"/>
                </a:solidFill>
                <a:latin typeface="+mn-lt"/>
                <a:ea typeface="+mn-ea"/>
                <a:cs typeface="+mn-cs"/>
              </a:rPr>
              <a:t>merge_asof</a:t>
            </a:r>
            <a:r>
              <a:rPr lang="en-US" dirty="0"/>
              <a:t> with a ±300-second tolerance.</a:t>
            </a:r>
          </a:p>
          <a:p>
            <a:endParaRPr lang="en-US" b="1" dirty="0"/>
          </a:p>
          <a:p>
            <a:r>
              <a:rPr lang="en-US" b="1" dirty="0"/>
              <a:t>Why </a:t>
            </a:r>
            <a:r>
              <a:rPr lang="en-US" sz="1200" b="1" kern="1200" dirty="0" err="1">
                <a:solidFill>
                  <a:schemeClr val="tx1"/>
                </a:solidFill>
                <a:latin typeface="+mn-lt"/>
                <a:ea typeface="+mn-ea"/>
                <a:cs typeface="+mn-cs"/>
              </a:rPr>
              <a:t>merge_asof</a:t>
            </a:r>
            <a:r>
              <a:rPr lang="en-US" b="1" dirty="0"/>
              <a:t>?</a:t>
            </a:r>
          </a:p>
          <a:p>
            <a:r>
              <a:rPr lang="en-US" dirty="0"/>
              <a:t>Because event matching is fundamentally </a:t>
            </a:r>
            <a:r>
              <a:rPr lang="en-US" b="1" dirty="0"/>
              <a:t>nearest-neighbor in time</a:t>
            </a:r>
            <a:r>
              <a:rPr lang="en-US" dirty="0"/>
              <a:t>, not key-based.</a:t>
            </a:r>
            <a:br>
              <a:rPr lang="en-US" dirty="0"/>
            </a:br>
            <a:r>
              <a:rPr lang="en-US" dirty="0"/>
              <a:t>This method gracefully handles:</a:t>
            </a:r>
          </a:p>
          <a:p>
            <a:pPr marL="171450" indent="-171450">
              <a:buFont typeface="Arial" panose="020B0604020202020204" pitchFamily="34" charset="0"/>
              <a:buChar char="•"/>
            </a:pPr>
            <a:r>
              <a:rPr lang="en-US" dirty="0"/>
              <a:t>slight delays in fan reactions</a:t>
            </a:r>
          </a:p>
          <a:p>
            <a:pPr marL="171450" indent="-171450">
              <a:buFont typeface="Arial" panose="020B0604020202020204" pitchFamily="34" charset="0"/>
              <a:buChar char="•"/>
            </a:pPr>
            <a:r>
              <a:rPr lang="en-US" dirty="0"/>
              <a:t>early reactions</a:t>
            </a:r>
          </a:p>
          <a:p>
            <a:pPr marL="171450" indent="-171450">
              <a:buFont typeface="Arial" panose="020B0604020202020204" pitchFamily="34" charset="0"/>
              <a:buChar char="•"/>
            </a:pPr>
            <a:r>
              <a:rPr lang="en-US" dirty="0"/>
              <a:t>clustering around big plays</a:t>
            </a:r>
          </a:p>
          <a:p>
            <a:endParaRPr lang="en-US" dirty="0"/>
          </a:p>
          <a:p>
            <a:r>
              <a:rPr lang="en-US" dirty="0"/>
              <a:t>(pause)</a:t>
            </a:r>
          </a:p>
          <a:p>
            <a:r>
              <a:rPr lang="en-US" dirty="0"/>
              <a:t>The result is a </a:t>
            </a:r>
            <a:r>
              <a:rPr lang="en-US" i="1" dirty="0"/>
              <a:t>weakly labeled</a:t>
            </a:r>
            <a:r>
              <a:rPr lang="en-US" dirty="0"/>
              <a:t> dataset—good enough for ML but still imperfect, and that imperfection becomes important in later modeling.</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6</a:t>
            </a:fld>
            <a:endParaRPr lang="en-US"/>
          </a:p>
        </p:txBody>
      </p:sp>
    </p:spTree>
    <p:extLst>
      <p:ext uri="{BB962C8B-B14F-4D97-AF65-F5344CB8AC3E}">
        <p14:creationId xmlns:p14="http://schemas.microsoft.com/office/powerpoint/2010/main" val="304155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text preprocessing pipeline had six carefully chosen steps. Each was included for a specific reason:</a:t>
            </a:r>
          </a:p>
          <a:p>
            <a:endParaRPr lang="en-US" b="1" dirty="0"/>
          </a:p>
          <a:p>
            <a:pPr marL="228600" indent="-228600">
              <a:buFont typeface="+mj-lt"/>
              <a:buAutoNum type="arabicPeriod"/>
            </a:pPr>
            <a:r>
              <a:rPr lang="en-US" b="1" dirty="0"/>
              <a:t>Lowercasing</a:t>
            </a:r>
            <a:r>
              <a:rPr lang="en-US" dirty="0"/>
              <a:t> — reduces vocabulary size and prevents ‘Hit’ ≠ ‘hit’.</a:t>
            </a:r>
          </a:p>
          <a:p>
            <a:pPr marL="228600" indent="-228600">
              <a:buFont typeface="+mj-lt"/>
              <a:buAutoNum type="arabicPeriod"/>
            </a:pPr>
            <a:r>
              <a:rPr lang="en-US" b="1" dirty="0"/>
              <a:t>URL and emoji removal</a:t>
            </a:r>
            <a:r>
              <a:rPr lang="en-US" dirty="0"/>
              <a:t> — fans often use GIFs, emojis, and links that carry no predictive value for event classification.</a:t>
            </a:r>
          </a:p>
          <a:p>
            <a:pPr marL="228600" indent="-228600">
              <a:buFont typeface="+mj-lt"/>
              <a:buAutoNum type="arabicPeriod"/>
            </a:pPr>
            <a:r>
              <a:rPr lang="en-US" b="1" dirty="0"/>
              <a:t>Punctuation filtering</a:t>
            </a:r>
            <a:r>
              <a:rPr lang="en-US" dirty="0"/>
              <a:t> — ensures tokenization produces meaningful words rather than noise.</a:t>
            </a:r>
          </a:p>
          <a:p>
            <a:pPr marL="228600" indent="-228600">
              <a:buFont typeface="+mj-lt"/>
              <a:buAutoNum type="arabicPeriod"/>
            </a:pPr>
            <a:r>
              <a:rPr lang="en-US" b="1" dirty="0"/>
              <a:t>Tokenization</a:t>
            </a:r>
            <a:r>
              <a:rPr lang="en-US" dirty="0"/>
              <a:t> — splits the text into NLP-friendly units.</a:t>
            </a:r>
          </a:p>
          <a:p>
            <a:pPr marL="228600" indent="-228600">
              <a:buFont typeface="+mj-lt"/>
              <a:buAutoNum type="arabicPeriod"/>
            </a:pPr>
            <a:r>
              <a:rPr lang="en-US" b="1" dirty="0" err="1"/>
              <a:t>Stopword</a:t>
            </a:r>
            <a:r>
              <a:rPr lang="en-US" b="1" dirty="0"/>
              <a:t> removal</a:t>
            </a:r>
            <a:r>
              <a:rPr lang="en-US" dirty="0"/>
              <a:t> — removes high-frequency functional words.</a:t>
            </a:r>
          </a:p>
          <a:p>
            <a:pPr marL="228600" indent="-228600">
              <a:buFont typeface="+mj-lt"/>
              <a:buAutoNum type="arabicPeriod"/>
            </a:pPr>
            <a:r>
              <a:rPr lang="en-US" b="1" dirty="0"/>
              <a:t>Lemmatization</a:t>
            </a:r>
            <a:r>
              <a:rPr lang="en-US" dirty="0"/>
              <a:t> — collapses inflected forms (‘hitting’, ‘hits’, ‘hit’ → ‘hit’).</a:t>
            </a:r>
          </a:p>
          <a:p>
            <a:endParaRPr lang="en-US" b="1" dirty="0"/>
          </a:p>
          <a:p>
            <a:r>
              <a:rPr lang="en-US" b="1" dirty="0"/>
              <a:t>Why so much cleaning?</a:t>
            </a:r>
          </a:p>
          <a:p>
            <a:pPr marL="171450" indent="-171450">
              <a:buFont typeface="Arial" panose="020B0604020202020204" pitchFamily="34" charset="0"/>
              <a:buChar char="•"/>
            </a:pPr>
            <a:r>
              <a:rPr lang="en-US" dirty="0"/>
              <a:t>Because comments are extremely short—often 3–8 words.</a:t>
            </a:r>
          </a:p>
          <a:p>
            <a:pPr marL="171450" indent="-171450">
              <a:buFont typeface="Arial" panose="020B0604020202020204" pitchFamily="34" charset="0"/>
              <a:buChar char="•"/>
            </a:pPr>
            <a:r>
              <a:rPr lang="en-US" dirty="0"/>
              <a:t>Noise has </a:t>
            </a:r>
            <a:r>
              <a:rPr lang="en-US" i="1" dirty="0"/>
              <a:t>outsized</a:t>
            </a:r>
            <a:r>
              <a:rPr lang="en-US" dirty="0"/>
              <a:t> impact on short texts.</a:t>
            </a:r>
          </a:p>
          <a:p>
            <a:pPr marL="171450" indent="-171450">
              <a:buFont typeface="Arial" panose="020B0604020202020204" pitchFamily="34" charset="0"/>
              <a:buChar char="•"/>
            </a:pPr>
            <a:r>
              <a:rPr lang="en-US" dirty="0"/>
              <a:t>A single irrelevant token could dominate the TF–IDF vector.</a:t>
            </a:r>
          </a:p>
          <a:p>
            <a:endParaRPr lang="en-US" dirty="0"/>
          </a:p>
          <a:p>
            <a:r>
              <a:rPr lang="en-US" dirty="0"/>
              <a:t>The goal was to produce </a:t>
            </a:r>
            <a:r>
              <a:rPr lang="en-US" b="1" dirty="0"/>
              <a:t>high-signal, low-noise</a:t>
            </a:r>
            <a:r>
              <a:rPr lang="en-US" dirty="0"/>
              <a:t> representations for downstream models</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7</a:t>
            </a:fld>
            <a:endParaRPr lang="en-US"/>
          </a:p>
        </p:txBody>
      </p:sp>
    </p:spTree>
    <p:extLst>
      <p:ext uri="{BB962C8B-B14F-4D97-AF65-F5344CB8AC3E}">
        <p14:creationId xmlns:p14="http://schemas.microsoft.com/office/powerpoint/2010/main" val="263259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preprocessing, I examined word frequencies, lengths, and event counts.</a:t>
            </a:r>
          </a:p>
          <a:p>
            <a:endParaRPr lang="en-US" dirty="0"/>
          </a:p>
          <a:p>
            <a:r>
              <a:rPr lang="en-US" b="1" dirty="0"/>
              <a:t>Why this analysis matters:</a:t>
            </a:r>
          </a:p>
          <a:p>
            <a:pPr marL="171450" indent="-171450">
              <a:buFont typeface="Arial" panose="020B0604020202020204" pitchFamily="34" charset="0"/>
              <a:buChar char="•"/>
            </a:pPr>
            <a:r>
              <a:rPr lang="en-US" b="1" dirty="0"/>
              <a:t>Comment length:</a:t>
            </a:r>
            <a:r>
              <a:rPr lang="en-US" dirty="0"/>
              <a:t> Most comments averaged ~6–7 tokens.</a:t>
            </a:r>
            <a:br>
              <a:rPr lang="en-US" dirty="0"/>
            </a:br>
            <a:r>
              <a:rPr lang="en-US" dirty="0"/>
              <a:t>This means models must work with minimal context—reinforcing the need for robust embeddings.</a:t>
            </a:r>
          </a:p>
          <a:p>
            <a:pPr marL="171450" indent="-171450">
              <a:buFont typeface="Arial" panose="020B0604020202020204" pitchFamily="34" charset="0"/>
              <a:buChar char="•"/>
            </a:pPr>
            <a:r>
              <a:rPr lang="en-US" b="1" dirty="0"/>
              <a:t>Event imbalance:</a:t>
            </a:r>
            <a:r>
              <a:rPr lang="en-US" dirty="0"/>
              <a:t> Balls, strikes, and fouls dominate </a:t>
            </a:r>
            <a:r>
              <a:rPr lang="en-US" dirty="0" err="1"/>
              <a:t>Statcast</a:t>
            </a:r>
            <a:r>
              <a:rPr lang="en-US" dirty="0"/>
              <a:t>.</a:t>
            </a:r>
            <a:br>
              <a:rPr lang="en-US" dirty="0"/>
            </a:br>
            <a:r>
              <a:rPr lang="en-US" dirty="0"/>
              <a:t>If we trained on all MLB events directly, models would collapse to majority classes.</a:t>
            </a:r>
          </a:p>
          <a:p>
            <a:endParaRPr lang="en-US" b="1" dirty="0"/>
          </a:p>
          <a:p>
            <a:r>
              <a:rPr lang="en-US" b="1" dirty="0"/>
              <a:t>Our solution: event grouping</a:t>
            </a:r>
          </a:p>
          <a:p>
            <a:r>
              <a:rPr lang="en-US" dirty="0"/>
              <a:t>We grouped events into:</a:t>
            </a:r>
            <a:br>
              <a:rPr lang="en-US" dirty="0"/>
            </a:br>
            <a:r>
              <a:rPr lang="en-US" b="1" dirty="0"/>
              <a:t>Hit, Walk, Strikeout, Out</a:t>
            </a:r>
            <a:endParaRPr lang="en-US" dirty="0"/>
          </a:p>
          <a:p>
            <a:endParaRPr lang="en-US" b="1" dirty="0"/>
          </a:p>
          <a:p>
            <a:r>
              <a:rPr lang="en-US" b="1" dirty="0"/>
              <a:t>Why grouping?</a:t>
            </a:r>
          </a:p>
          <a:p>
            <a:pPr marL="171450" indent="-171450">
              <a:buFont typeface="Arial" panose="020B0604020202020204" pitchFamily="34" charset="0"/>
              <a:buChar char="•"/>
            </a:pPr>
            <a:r>
              <a:rPr lang="en-US" dirty="0"/>
              <a:t>Reduces label noise from alignment errors</a:t>
            </a:r>
          </a:p>
          <a:p>
            <a:pPr marL="171450" indent="-171450">
              <a:buFont typeface="Arial" panose="020B0604020202020204" pitchFamily="34" charset="0"/>
              <a:buChar char="•"/>
            </a:pPr>
            <a:r>
              <a:rPr lang="en-US" dirty="0"/>
              <a:t>Simplifies learning</a:t>
            </a:r>
          </a:p>
          <a:p>
            <a:pPr marL="171450" indent="-171450">
              <a:buFont typeface="Arial" panose="020B0604020202020204" pitchFamily="34" charset="0"/>
              <a:buChar char="•"/>
            </a:pPr>
            <a:r>
              <a:rPr lang="en-US" dirty="0"/>
              <a:t>Reflects major semantic categories fans react to</a:t>
            </a:r>
          </a:p>
          <a:p>
            <a:pPr marL="171450" indent="-171450">
              <a:buFont typeface="Arial" panose="020B0604020202020204" pitchFamily="34" charset="0"/>
              <a:buChar char="•"/>
            </a:pPr>
            <a:r>
              <a:rPr lang="en-US" dirty="0"/>
              <a:t>Improves class balance for ML</a:t>
            </a:r>
          </a:p>
          <a:p>
            <a:endParaRPr lang="en-US" dirty="0"/>
          </a:p>
          <a:p>
            <a:r>
              <a:rPr lang="en-US" dirty="0"/>
              <a:t>This decision improved model stability dramatically.</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8</a:t>
            </a:fld>
            <a:endParaRPr lang="en-US"/>
          </a:p>
        </p:txBody>
      </p:sp>
    </p:spTree>
    <p:extLst>
      <p:ext uri="{BB962C8B-B14F-4D97-AF65-F5344CB8AC3E}">
        <p14:creationId xmlns:p14="http://schemas.microsoft.com/office/powerpoint/2010/main" val="197349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sentiment analysis, I used the VADER sentiment model.”</a:t>
            </a:r>
            <a:endParaRPr lang="en-US" dirty="0"/>
          </a:p>
          <a:p>
            <a:endParaRPr lang="en-US" dirty="0"/>
          </a:p>
          <a:p>
            <a:r>
              <a:rPr lang="en-US" b="1" dirty="0"/>
              <a:t>Why sentiment?</a:t>
            </a:r>
          </a:p>
          <a:p>
            <a:r>
              <a:rPr lang="en-US" dirty="0"/>
              <a:t>“I wanted to test whether emotional tone varies meaningfully across different event types.</a:t>
            </a:r>
            <a:br>
              <a:rPr lang="en-US" dirty="0"/>
            </a:br>
            <a:r>
              <a:rPr lang="en-US" dirty="0"/>
              <a:t>The intuition is simple:</a:t>
            </a:r>
            <a:br>
              <a:rPr lang="en-US" dirty="0"/>
            </a:br>
            <a:r>
              <a:rPr lang="en-US" dirty="0"/>
              <a:t>Fans should react more positively to offensive events—like hits or home runs—and more negatively to strikeouts or outs.</a:t>
            </a:r>
          </a:p>
          <a:p>
            <a:r>
              <a:rPr lang="en-US" dirty="0"/>
              <a:t>If strong emotional swings existed, sentiment could help our classifier distinguish between event categories.”</a:t>
            </a:r>
          </a:p>
          <a:p>
            <a:br>
              <a:rPr lang="en-US" dirty="0"/>
            </a:br>
            <a:endParaRPr lang="en-US" dirty="0"/>
          </a:p>
          <a:p>
            <a:r>
              <a:rPr lang="en-US" b="1" dirty="0"/>
              <a:t>Why VADER?</a:t>
            </a:r>
          </a:p>
          <a:p>
            <a:r>
              <a:rPr lang="en-US" dirty="0"/>
              <a:t>“I selected VADER because it is specifically optimized for:</a:t>
            </a:r>
          </a:p>
          <a:p>
            <a:r>
              <a:rPr lang="en-US" dirty="0"/>
              <a:t>short, informal social-media comments,</a:t>
            </a:r>
          </a:p>
          <a:p>
            <a:r>
              <a:rPr lang="en-US" dirty="0"/>
              <a:t>slang and intensifiers common in sports threads,</a:t>
            </a:r>
          </a:p>
          <a:p>
            <a:r>
              <a:rPr lang="en-US" dirty="0"/>
              <a:t>and non-syntactic reactions like ‘wow’, ‘holy’, or ‘lol’.</a:t>
            </a:r>
          </a:p>
          <a:p>
            <a:r>
              <a:rPr lang="en-US" dirty="0"/>
              <a:t>So it’s a natural fit for Reddit Game Thread language.”</a:t>
            </a:r>
          </a:p>
          <a:p>
            <a:br>
              <a:rPr lang="en-US" dirty="0"/>
            </a:br>
            <a:endParaRPr lang="en-US" dirty="0"/>
          </a:p>
          <a:p>
            <a:r>
              <a:rPr lang="en-US" b="1" dirty="0"/>
              <a:t>What I actually found</a:t>
            </a:r>
          </a:p>
          <a:p>
            <a:r>
              <a:rPr lang="en-US" dirty="0"/>
              <a:t>“When I calculated sentiment scores across all event groups,</a:t>
            </a:r>
            <a:br>
              <a:rPr lang="en-US" dirty="0"/>
            </a:br>
            <a:r>
              <a:rPr lang="en-US" b="1" dirty="0"/>
              <a:t>sentiment remained almost completely neutral</a:t>
            </a:r>
            <a:r>
              <a:rPr lang="en-US" dirty="0"/>
              <a:t> across categories.</a:t>
            </a:r>
          </a:p>
          <a:p>
            <a:r>
              <a:rPr lang="en-US" dirty="0"/>
              <a:t>Even offensive plays—like hits or home runs—only showed a very slight positive shift,</a:t>
            </a:r>
            <a:br>
              <a:rPr lang="en-US" dirty="0"/>
            </a:br>
            <a:r>
              <a:rPr lang="en-US" dirty="0"/>
              <a:t>and strikeouts or outs only showed a very slight negative shift.”</a:t>
            </a:r>
          </a:p>
          <a:p>
            <a:br>
              <a:rPr lang="en-US" dirty="0"/>
            </a:br>
            <a:endParaRPr lang="en-US" dirty="0"/>
          </a:p>
          <a:p>
            <a:r>
              <a:rPr lang="en-US" b="1" dirty="0"/>
              <a:t>Statistical finding</a:t>
            </a:r>
          </a:p>
          <a:p>
            <a:r>
              <a:rPr lang="en-US" dirty="0"/>
              <a:t>“I ran a hypothesis test comparing positive-offense events vs. strikeout/out events.</a:t>
            </a:r>
            <a:br>
              <a:rPr lang="en-US" dirty="0"/>
            </a:br>
            <a:r>
              <a:rPr lang="en-US" dirty="0"/>
              <a:t>The p-value was </a:t>
            </a:r>
            <a:r>
              <a:rPr lang="en-US" b="1" dirty="0"/>
              <a:t>not significant</a:t>
            </a:r>
            <a:r>
              <a:rPr lang="en-US" dirty="0"/>
              <a:t>, meaning the differences in sentiment were too small to be meaningful.”</a:t>
            </a:r>
          </a:p>
          <a:p>
            <a:br>
              <a:rPr lang="en-US" dirty="0"/>
            </a:br>
            <a:endParaRPr lang="en-US" dirty="0"/>
          </a:p>
          <a:p>
            <a:r>
              <a:rPr lang="en-US" b="1" dirty="0"/>
              <a:t>Why this matters</a:t>
            </a:r>
          </a:p>
          <a:p>
            <a:r>
              <a:rPr lang="en-US" dirty="0"/>
              <a:t>“These results show that </a:t>
            </a:r>
            <a:r>
              <a:rPr lang="en-US" b="1" dirty="0"/>
              <a:t>sentiment is not a strong predictor of event type</a:t>
            </a:r>
            <a:r>
              <a:rPr lang="en-US" dirty="0"/>
              <a:t>.</a:t>
            </a:r>
            <a:br>
              <a:rPr lang="en-US" dirty="0"/>
            </a:br>
            <a:r>
              <a:rPr lang="en-US" dirty="0"/>
              <a:t>Fan reactions are highly contextual and expressive,</a:t>
            </a:r>
            <a:br>
              <a:rPr lang="en-US" dirty="0"/>
            </a:br>
            <a:r>
              <a:rPr lang="en-US" dirty="0"/>
              <a:t>but their emotional polarity doesn’t change sharply enough to align with specific MLB events.</a:t>
            </a:r>
          </a:p>
          <a:p>
            <a:r>
              <a:rPr lang="en-US" dirty="0"/>
              <a:t>So for real-time event classification,</a:t>
            </a:r>
            <a:br>
              <a:rPr lang="en-US" dirty="0"/>
            </a:br>
            <a:r>
              <a:rPr lang="en-US" b="1" dirty="0"/>
              <a:t>content and wording matter far more than emotional tone</a:t>
            </a:r>
            <a:r>
              <a:rPr lang="en-US" dirty="0"/>
              <a:t>.”</a:t>
            </a:r>
          </a:p>
          <a:p>
            <a:endParaRPr lang="en-US" dirty="0"/>
          </a:p>
        </p:txBody>
      </p:sp>
      <p:sp>
        <p:nvSpPr>
          <p:cNvPr id="4" name="Slide Number Placeholder 3"/>
          <p:cNvSpPr>
            <a:spLocks noGrp="1"/>
          </p:cNvSpPr>
          <p:nvPr>
            <p:ph type="sldNum" sz="quarter" idx="5"/>
          </p:nvPr>
        </p:nvSpPr>
        <p:spPr/>
        <p:txBody>
          <a:bodyPr/>
          <a:lstStyle/>
          <a:p>
            <a:fld id="{57A1F34C-AEF8-1C43-AE1F-865BE683DDE9}" type="slidenum">
              <a:rPr lang="en-US" smtClean="0"/>
              <a:t>9</a:t>
            </a:fld>
            <a:endParaRPr lang="en-US"/>
          </a:p>
        </p:txBody>
      </p:sp>
    </p:spTree>
    <p:extLst>
      <p:ext uri="{BB962C8B-B14F-4D97-AF65-F5344CB8AC3E}">
        <p14:creationId xmlns:p14="http://schemas.microsoft.com/office/powerpoint/2010/main" val="244464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2040" r="-12040"/>
            </a:stretch>
          </a:blipFill>
        </p:spPr>
        <p:txBody>
          <a:bodyPr/>
          <a:lstStyle/>
          <a:p>
            <a:endParaRPr lang="en-US"/>
          </a:p>
        </p:txBody>
      </p:sp>
      <p:grpSp>
        <p:nvGrpSpPr>
          <p:cNvPr id="3" name="Group 3"/>
          <p:cNvGrpSpPr/>
          <p:nvPr/>
        </p:nvGrpSpPr>
        <p:grpSpPr>
          <a:xfrm>
            <a:off x="1028700" y="8970088"/>
            <a:ext cx="258288" cy="25828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6882852" y="1028700"/>
            <a:ext cx="376448" cy="342900"/>
            <a:chOff x="0" y="0"/>
            <a:chExt cx="501930" cy="457200"/>
          </a:xfrm>
        </p:grpSpPr>
        <p:sp>
          <p:nvSpPr>
            <p:cNvPr id="7" name="AutoShape 7"/>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8" name="AutoShape 8"/>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10" name="Group 10"/>
          <p:cNvGrpSpPr/>
          <p:nvPr/>
        </p:nvGrpSpPr>
        <p:grpSpPr>
          <a:xfrm>
            <a:off x="0" y="3021528"/>
            <a:ext cx="18288000" cy="4243944"/>
            <a:chOff x="0" y="0"/>
            <a:chExt cx="4816593" cy="1117747"/>
          </a:xfrm>
        </p:grpSpPr>
        <p:sp>
          <p:nvSpPr>
            <p:cNvPr id="11" name="Freeform 11"/>
            <p:cNvSpPr/>
            <p:nvPr/>
          </p:nvSpPr>
          <p:spPr>
            <a:xfrm>
              <a:off x="0" y="0"/>
              <a:ext cx="4816592" cy="1117747"/>
            </a:xfrm>
            <a:custGeom>
              <a:avLst/>
              <a:gdLst/>
              <a:ahLst/>
              <a:cxnLst/>
              <a:rect l="l" t="t" r="r" b="b"/>
              <a:pathLst>
                <a:path w="4816592" h="1117747">
                  <a:moveTo>
                    <a:pt x="0" y="0"/>
                  </a:moveTo>
                  <a:lnTo>
                    <a:pt x="4816592" y="0"/>
                  </a:lnTo>
                  <a:lnTo>
                    <a:pt x="4816592" y="1117747"/>
                  </a:lnTo>
                  <a:lnTo>
                    <a:pt x="0" y="1117747"/>
                  </a:lnTo>
                  <a:close/>
                </a:path>
              </a:pathLst>
            </a:custGeom>
            <a:solidFill>
              <a:srgbClr val="000000">
                <a:alpha val="40000"/>
              </a:srgbClr>
            </a:solidFill>
          </p:spPr>
          <p:txBody>
            <a:bodyPr/>
            <a:lstStyle/>
            <a:p>
              <a:endParaRPr lang="en-US"/>
            </a:p>
          </p:txBody>
        </p:sp>
        <p:sp>
          <p:nvSpPr>
            <p:cNvPr id="12" name="TextBox 12"/>
            <p:cNvSpPr txBox="1"/>
            <p:nvPr/>
          </p:nvSpPr>
          <p:spPr>
            <a:xfrm>
              <a:off x="0" y="-38100"/>
              <a:ext cx="4816593" cy="1155847"/>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1028700" y="3775076"/>
            <a:ext cx="16230600" cy="1368424"/>
          </a:xfrm>
          <a:prstGeom prst="rect">
            <a:avLst/>
          </a:prstGeom>
        </p:spPr>
        <p:txBody>
          <a:bodyPr lIns="0" tIns="0" rIns="0" bIns="0" rtlCol="0" anchor="t">
            <a:spAutoFit/>
          </a:bodyPr>
          <a:lstStyle/>
          <a:p>
            <a:pPr algn="ctr">
              <a:lnSpc>
                <a:spcPts val="11200"/>
              </a:lnSpc>
              <a:spcBef>
                <a:spcPct val="0"/>
              </a:spcBef>
            </a:pPr>
            <a:r>
              <a:rPr lang="en-US" sz="8000">
                <a:solidFill>
                  <a:srgbClr val="FFFFFF"/>
                </a:solidFill>
                <a:latin typeface="Anton"/>
                <a:ea typeface="Anton"/>
                <a:cs typeface="Anton"/>
                <a:sym typeface="Anton"/>
              </a:rPr>
              <a:t>REAL-TIME EVENT RECOGNITION</a:t>
            </a:r>
          </a:p>
        </p:txBody>
      </p:sp>
      <p:sp>
        <p:nvSpPr>
          <p:cNvPr id="14" name="TextBox 14"/>
          <p:cNvSpPr txBox="1"/>
          <p:nvPr/>
        </p:nvSpPr>
        <p:spPr>
          <a:xfrm>
            <a:off x="5220533" y="6088697"/>
            <a:ext cx="7846933" cy="3067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Using Reddit Game Thread Discussions to Predict MLB In-Game Events</a:t>
            </a:r>
          </a:p>
        </p:txBody>
      </p:sp>
      <p:sp>
        <p:nvSpPr>
          <p:cNvPr id="15" name="TextBox 15"/>
          <p:cNvSpPr txBox="1"/>
          <p:nvPr/>
        </p:nvSpPr>
        <p:spPr>
          <a:xfrm>
            <a:off x="1524244" y="8902065"/>
            <a:ext cx="3948670" cy="356235"/>
          </a:xfrm>
          <a:prstGeom prst="rect">
            <a:avLst/>
          </a:prstGeom>
        </p:spPr>
        <p:txBody>
          <a:bodyPr lIns="0" tIns="0" rIns="0" bIns="0" rtlCol="0" anchor="t">
            <a:spAutoFit/>
          </a:bodyPr>
          <a:lstStyle/>
          <a:p>
            <a:pPr algn="l">
              <a:lnSpc>
                <a:spcPts val="2940"/>
              </a:lnSpc>
              <a:spcBef>
                <a:spcPct val="0"/>
              </a:spcBef>
            </a:pPr>
            <a:r>
              <a:rPr lang="en-US" sz="2100" b="1">
                <a:solidFill>
                  <a:srgbClr val="FFFFFF"/>
                </a:solidFill>
                <a:latin typeface="Inter Medium"/>
                <a:ea typeface="Inter Medium"/>
                <a:cs typeface="Inter Medium"/>
                <a:sym typeface="Inter Medium"/>
              </a:rPr>
              <a:t>Presented by Brandon Medina</a:t>
            </a:r>
          </a:p>
        </p:txBody>
      </p:sp>
      <p:sp>
        <p:nvSpPr>
          <p:cNvPr id="16" name="TextBox 16"/>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FFFFFF"/>
                </a:solidFill>
                <a:latin typeface="Inter Medium"/>
                <a:ea typeface="Inter Medium"/>
                <a:cs typeface="Inter Medium"/>
                <a:sym typeface="Inter Medium"/>
              </a:rPr>
              <a:t>Page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49391" y="0"/>
            <a:ext cx="6938609" cy="10287000"/>
            <a:chOff x="0" y="0"/>
            <a:chExt cx="1074972" cy="1593725"/>
          </a:xfrm>
        </p:grpSpPr>
        <p:sp>
          <p:nvSpPr>
            <p:cNvPr id="3" name="Freeform 3"/>
            <p:cNvSpPr/>
            <p:nvPr/>
          </p:nvSpPr>
          <p:spPr>
            <a:xfrm>
              <a:off x="0" y="0"/>
              <a:ext cx="1074972" cy="1593725"/>
            </a:xfrm>
            <a:custGeom>
              <a:avLst/>
              <a:gdLst/>
              <a:ahLst/>
              <a:cxnLst/>
              <a:rect l="l" t="t" r="r" b="b"/>
              <a:pathLst>
                <a:path w="1074972" h="1593725">
                  <a:moveTo>
                    <a:pt x="0" y="0"/>
                  </a:moveTo>
                  <a:lnTo>
                    <a:pt x="1074972" y="0"/>
                  </a:lnTo>
                  <a:lnTo>
                    <a:pt x="1074972" y="1593725"/>
                  </a:lnTo>
                  <a:lnTo>
                    <a:pt x="0" y="1593725"/>
                  </a:lnTo>
                  <a:close/>
                </a:path>
              </a:pathLst>
            </a:custGeom>
            <a:blipFill>
              <a:blip r:embed="rId3"/>
              <a:stretch>
                <a:fillRect t="-587" b="-587"/>
              </a:stretch>
            </a:blipFill>
          </p:spPr>
          <p:txBody>
            <a:bodyPr/>
            <a:lstStyle/>
            <a:p>
              <a:endParaRPr lang="en-US"/>
            </a:p>
          </p:txBody>
        </p:sp>
      </p:grpSp>
      <p:grpSp>
        <p:nvGrpSpPr>
          <p:cNvPr id="4" name="Group 4"/>
          <p:cNvGrpSpPr/>
          <p:nvPr/>
        </p:nvGrpSpPr>
        <p:grpSpPr>
          <a:xfrm>
            <a:off x="16882852" y="1028700"/>
            <a:ext cx="376448" cy="342900"/>
            <a:chOff x="0" y="0"/>
            <a:chExt cx="501930" cy="457200"/>
          </a:xfrm>
        </p:grpSpPr>
        <p:sp>
          <p:nvSpPr>
            <p:cNvPr id="5" name="AutoShape 5"/>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8" name="Freeform 8"/>
          <p:cNvSpPr/>
          <p:nvPr/>
        </p:nvSpPr>
        <p:spPr>
          <a:xfrm>
            <a:off x="682519" y="3732802"/>
            <a:ext cx="9442066" cy="2501266"/>
          </a:xfrm>
          <a:custGeom>
            <a:avLst/>
            <a:gdLst/>
            <a:ahLst/>
            <a:cxnLst/>
            <a:rect l="l" t="t" r="r" b="b"/>
            <a:pathLst>
              <a:path w="9442066" h="2501266">
                <a:moveTo>
                  <a:pt x="0" y="0"/>
                </a:moveTo>
                <a:lnTo>
                  <a:pt x="9442066" y="0"/>
                </a:lnTo>
                <a:lnTo>
                  <a:pt x="9442066" y="2501266"/>
                </a:lnTo>
                <a:lnTo>
                  <a:pt x="0" y="2501266"/>
                </a:lnTo>
                <a:lnTo>
                  <a:pt x="0" y="0"/>
                </a:lnTo>
                <a:close/>
              </a:path>
            </a:pathLst>
          </a:custGeom>
          <a:blipFill>
            <a:blip r:embed="rId4"/>
            <a:stretch>
              <a:fillRect r="-916"/>
            </a:stretch>
          </a:blipFill>
        </p:spPr>
        <p:txBody>
          <a:bodyPr/>
          <a:lstStyle/>
          <a:p>
            <a:endParaRPr lang="en-US"/>
          </a:p>
        </p:txBody>
      </p:sp>
      <p:sp>
        <p:nvSpPr>
          <p:cNvPr id="9" name="Freeform 9"/>
          <p:cNvSpPr/>
          <p:nvPr/>
        </p:nvSpPr>
        <p:spPr>
          <a:xfrm>
            <a:off x="682519" y="6410734"/>
            <a:ext cx="3468627" cy="3151783"/>
          </a:xfrm>
          <a:custGeom>
            <a:avLst/>
            <a:gdLst/>
            <a:ahLst/>
            <a:cxnLst/>
            <a:rect l="l" t="t" r="r" b="b"/>
            <a:pathLst>
              <a:path w="3468627" h="3151783">
                <a:moveTo>
                  <a:pt x="0" y="0"/>
                </a:moveTo>
                <a:lnTo>
                  <a:pt x="3468627" y="0"/>
                </a:lnTo>
                <a:lnTo>
                  <a:pt x="3468627" y="3151783"/>
                </a:lnTo>
                <a:lnTo>
                  <a:pt x="0" y="3151783"/>
                </a:lnTo>
                <a:lnTo>
                  <a:pt x="0" y="0"/>
                </a:lnTo>
                <a:close/>
              </a:path>
            </a:pathLst>
          </a:custGeom>
          <a:blipFill>
            <a:blip r:embed="rId5"/>
            <a:stretch>
              <a:fillRect r="-4176"/>
            </a:stretch>
          </a:blipFill>
        </p:spPr>
        <p:txBody>
          <a:bodyPr/>
          <a:lstStyle/>
          <a:p>
            <a:endParaRPr lang="en-US"/>
          </a:p>
        </p:txBody>
      </p:sp>
      <p:sp>
        <p:nvSpPr>
          <p:cNvPr id="10" name="TextBox 10"/>
          <p:cNvSpPr txBox="1"/>
          <p:nvPr/>
        </p:nvSpPr>
        <p:spPr>
          <a:xfrm>
            <a:off x="393645" y="9524417"/>
            <a:ext cx="1270111"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Page 10</a:t>
            </a:r>
          </a:p>
        </p:txBody>
      </p:sp>
      <p:sp>
        <p:nvSpPr>
          <p:cNvPr id="11" name="TextBox 11"/>
          <p:cNvSpPr txBox="1"/>
          <p:nvPr/>
        </p:nvSpPr>
        <p:spPr>
          <a:xfrm>
            <a:off x="11647297" y="4453890"/>
            <a:ext cx="6342796" cy="1236345"/>
          </a:xfrm>
          <a:prstGeom prst="rect">
            <a:avLst/>
          </a:prstGeom>
        </p:spPr>
        <p:txBody>
          <a:bodyPr lIns="0" tIns="0" rIns="0" bIns="0" rtlCol="0" anchor="t">
            <a:spAutoFit/>
          </a:bodyPr>
          <a:lstStyle/>
          <a:p>
            <a:pPr algn="ctr">
              <a:lnSpc>
                <a:spcPts val="10080"/>
              </a:lnSpc>
              <a:spcBef>
                <a:spcPct val="0"/>
              </a:spcBef>
            </a:pPr>
            <a:r>
              <a:rPr lang="en-US" sz="7200">
                <a:solidFill>
                  <a:srgbClr val="FFFFFF"/>
                </a:solidFill>
                <a:latin typeface="Anton"/>
                <a:ea typeface="Anton"/>
                <a:cs typeface="Anton"/>
                <a:sym typeface="Anton"/>
              </a:rPr>
              <a:t>TOPIC MODELING</a:t>
            </a:r>
          </a:p>
        </p:txBody>
      </p:sp>
      <p:sp>
        <p:nvSpPr>
          <p:cNvPr id="12" name="TextBox 12"/>
          <p:cNvSpPr txBox="1"/>
          <p:nvPr/>
        </p:nvSpPr>
        <p:spPr>
          <a:xfrm>
            <a:off x="682519" y="1714001"/>
            <a:ext cx="4590157" cy="1842135"/>
          </a:xfrm>
          <a:prstGeom prst="rect">
            <a:avLst/>
          </a:prstGeom>
        </p:spPr>
        <p:txBody>
          <a:bodyPr lIns="0" tIns="0" rIns="0" bIns="0" rtlCol="0" anchor="t">
            <a:spAutoFit/>
          </a:bodyPr>
          <a:lstStyle/>
          <a:p>
            <a:pPr marL="453390" lvl="1" indent="-226695" algn="l">
              <a:lnSpc>
                <a:spcPts val="2940"/>
              </a:lnSpc>
              <a:buFont typeface="Arial"/>
              <a:buChar char="•"/>
            </a:pPr>
            <a:r>
              <a:rPr lang="en-US" sz="2100" b="1">
                <a:solidFill>
                  <a:srgbClr val="000000"/>
                </a:solidFill>
                <a:latin typeface="Inter Medium"/>
                <a:ea typeface="Inter Medium"/>
                <a:cs typeface="Inter Medium"/>
                <a:sym typeface="Inter Medium"/>
              </a:rPr>
              <a:t>LDA with hyperparameter tuning</a:t>
            </a:r>
          </a:p>
          <a:p>
            <a:pPr marL="453390" lvl="1" indent="-226695" algn="l">
              <a:lnSpc>
                <a:spcPts val="2940"/>
              </a:lnSpc>
              <a:spcBef>
                <a:spcPct val="0"/>
              </a:spcBef>
              <a:buFont typeface="Arial"/>
              <a:buChar char="•"/>
            </a:pPr>
            <a:r>
              <a:rPr lang="en-US" sz="2100" b="1">
                <a:solidFill>
                  <a:srgbClr val="000000"/>
                </a:solidFill>
                <a:latin typeface="Inter Medium"/>
                <a:ea typeface="Inter Medium"/>
                <a:cs typeface="Inter Medium"/>
                <a:sym typeface="Inter Medium"/>
              </a:rPr>
              <a:t>Tested combinations of:</a:t>
            </a:r>
          </a:p>
          <a:p>
            <a:pPr marL="453390" lvl="1" indent="-226695" algn="l">
              <a:lnSpc>
                <a:spcPts val="2940"/>
              </a:lnSpc>
              <a:spcBef>
                <a:spcPct val="0"/>
              </a:spcBef>
              <a:buFont typeface="Arial"/>
              <a:buChar char="•"/>
            </a:pPr>
            <a:r>
              <a:rPr lang="en-US" sz="2100" b="1">
                <a:solidFill>
                  <a:srgbClr val="000000"/>
                </a:solidFill>
                <a:latin typeface="Inter Medium"/>
                <a:ea typeface="Inter Medium"/>
                <a:cs typeface="Inter Medium"/>
                <a:sym typeface="Inter Medium"/>
              </a:rPr>
              <a:t>Topics = {5, 8, 10}</a:t>
            </a:r>
          </a:p>
          <a:p>
            <a:pPr marL="453390" lvl="1" indent="-226695" algn="l">
              <a:lnSpc>
                <a:spcPts val="2940"/>
              </a:lnSpc>
              <a:spcBef>
                <a:spcPct val="0"/>
              </a:spcBef>
              <a:buFont typeface="Arial"/>
              <a:buChar char="•"/>
            </a:pPr>
            <a:r>
              <a:rPr lang="en-US" sz="2100" b="1">
                <a:solidFill>
                  <a:srgbClr val="000000"/>
                </a:solidFill>
                <a:latin typeface="Inter Medium"/>
                <a:ea typeface="Inter Medium"/>
                <a:cs typeface="Inter Medium"/>
                <a:sym typeface="Inter Medium"/>
              </a:rPr>
              <a:t>n-gram ranges (1,1) vs (1,2)</a:t>
            </a:r>
          </a:p>
          <a:p>
            <a:pPr marL="453390" lvl="1" indent="-226695" algn="l">
              <a:lnSpc>
                <a:spcPts val="2940"/>
              </a:lnSpc>
              <a:spcBef>
                <a:spcPct val="0"/>
              </a:spcBef>
              <a:buFont typeface="Arial"/>
              <a:buChar char="•"/>
            </a:pPr>
            <a:r>
              <a:rPr lang="en-US" sz="2100" b="1">
                <a:solidFill>
                  <a:srgbClr val="000000"/>
                </a:solidFill>
                <a:latin typeface="Inter Medium"/>
                <a:ea typeface="Inter Medium"/>
                <a:cs typeface="Inter Medium"/>
                <a:sym typeface="Inter Medium"/>
              </a:rPr>
              <a:t>min_df thresholds</a:t>
            </a:r>
          </a:p>
        </p:txBody>
      </p:sp>
      <p:sp>
        <p:nvSpPr>
          <p:cNvPr id="13" name="TextBox 13"/>
          <p:cNvSpPr txBox="1"/>
          <p:nvPr/>
        </p:nvSpPr>
        <p:spPr>
          <a:xfrm>
            <a:off x="682519" y="339090"/>
            <a:ext cx="3468627" cy="1236345"/>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Method</a:t>
            </a:r>
          </a:p>
        </p:txBody>
      </p:sp>
      <p:sp>
        <p:nvSpPr>
          <p:cNvPr id="14" name="TextBox 14"/>
          <p:cNvSpPr txBox="1"/>
          <p:nvPr/>
        </p:nvSpPr>
        <p:spPr>
          <a:xfrm>
            <a:off x="6350378" y="2085476"/>
            <a:ext cx="3921310" cy="10991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Selected Model</a:t>
            </a:r>
          </a:p>
          <a:p>
            <a:pPr algn="l">
              <a:lnSpc>
                <a:spcPts val="2940"/>
              </a:lnSpc>
              <a:spcBef>
                <a:spcPct val="0"/>
              </a:spcBef>
            </a:pPr>
            <a:r>
              <a:rPr lang="en-US" sz="2100" b="1">
                <a:solidFill>
                  <a:srgbClr val="000000"/>
                </a:solidFill>
                <a:latin typeface="Inter Medium"/>
                <a:ea typeface="Inter Medium"/>
                <a:cs typeface="Inter Medium"/>
                <a:sym typeface="Inter Medium"/>
              </a:rPr>
              <a:t>Best coherence score obtained for K = 5 topics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38609" cy="10287000"/>
            <a:chOff x="0" y="0"/>
            <a:chExt cx="1074972" cy="1593725"/>
          </a:xfrm>
        </p:grpSpPr>
        <p:sp>
          <p:nvSpPr>
            <p:cNvPr id="3" name="Freeform 3"/>
            <p:cNvSpPr/>
            <p:nvPr/>
          </p:nvSpPr>
          <p:spPr>
            <a:xfrm>
              <a:off x="0" y="0"/>
              <a:ext cx="1074972" cy="1593725"/>
            </a:xfrm>
            <a:custGeom>
              <a:avLst/>
              <a:gdLst/>
              <a:ahLst/>
              <a:cxnLst/>
              <a:rect l="l" t="t" r="r" b="b"/>
              <a:pathLst>
                <a:path w="1074972" h="1593725">
                  <a:moveTo>
                    <a:pt x="0" y="0"/>
                  </a:moveTo>
                  <a:lnTo>
                    <a:pt x="1074972" y="0"/>
                  </a:lnTo>
                  <a:lnTo>
                    <a:pt x="1074972" y="1593725"/>
                  </a:lnTo>
                  <a:lnTo>
                    <a:pt x="0" y="1593725"/>
                  </a:lnTo>
                  <a:close/>
                </a:path>
              </a:pathLst>
            </a:custGeom>
            <a:blipFill>
              <a:blip r:embed="rId3"/>
              <a:stretch>
                <a:fillRect t="-587" b="-587"/>
              </a:stretch>
            </a:blipFill>
          </p:spPr>
          <p:txBody>
            <a:bodyPr/>
            <a:lstStyle/>
            <a:p>
              <a:endParaRPr lang="en-US"/>
            </a:p>
          </p:txBody>
        </p:sp>
      </p:grpSp>
      <p:grpSp>
        <p:nvGrpSpPr>
          <p:cNvPr id="4" name="Group 4"/>
          <p:cNvGrpSpPr/>
          <p:nvPr/>
        </p:nvGrpSpPr>
        <p:grpSpPr>
          <a:xfrm>
            <a:off x="423621" y="1028700"/>
            <a:ext cx="376448" cy="342900"/>
            <a:chOff x="0" y="0"/>
            <a:chExt cx="501930" cy="457200"/>
          </a:xfrm>
        </p:grpSpPr>
        <p:sp>
          <p:nvSpPr>
            <p:cNvPr id="5" name="AutoShape 5"/>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8" name="Freeform 8"/>
          <p:cNvSpPr/>
          <p:nvPr/>
        </p:nvSpPr>
        <p:spPr>
          <a:xfrm>
            <a:off x="6938609" y="4661790"/>
            <a:ext cx="11349391" cy="5625210"/>
          </a:xfrm>
          <a:custGeom>
            <a:avLst/>
            <a:gdLst/>
            <a:ahLst/>
            <a:cxnLst/>
            <a:rect l="l" t="t" r="r" b="b"/>
            <a:pathLst>
              <a:path w="11349391" h="5625210">
                <a:moveTo>
                  <a:pt x="0" y="0"/>
                </a:moveTo>
                <a:lnTo>
                  <a:pt x="11349391" y="0"/>
                </a:lnTo>
                <a:lnTo>
                  <a:pt x="11349391" y="5625210"/>
                </a:lnTo>
                <a:lnTo>
                  <a:pt x="0" y="5625210"/>
                </a:lnTo>
                <a:lnTo>
                  <a:pt x="0" y="0"/>
                </a:lnTo>
                <a:close/>
              </a:path>
            </a:pathLst>
          </a:custGeom>
          <a:blipFill>
            <a:blip r:embed="rId4"/>
            <a:stretch>
              <a:fillRect t="-879"/>
            </a:stretch>
          </a:blipFill>
        </p:spPr>
        <p:txBody>
          <a:bodyPr/>
          <a:lstStyle/>
          <a:p>
            <a:endParaRPr lang="en-US"/>
          </a:p>
        </p:txBody>
      </p:sp>
      <p:sp>
        <p:nvSpPr>
          <p:cNvPr id="9" name="TextBox 9"/>
          <p:cNvSpPr txBox="1"/>
          <p:nvPr/>
        </p:nvSpPr>
        <p:spPr>
          <a:xfrm>
            <a:off x="16624245" y="9524417"/>
            <a:ext cx="1270111"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Page 11</a:t>
            </a:r>
          </a:p>
        </p:txBody>
      </p:sp>
      <p:sp>
        <p:nvSpPr>
          <p:cNvPr id="10" name="TextBox 10"/>
          <p:cNvSpPr txBox="1"/>
          <p:nvPr/>
        </p:nvSpPr>
        <p:spPr>
          <a:xfrm>
            <a:off x="297907" y="3177540"/>
            <a:ext cx="6342796" cy="2512695"/>
          </a:xfrm>
          <a:prstGeom prst="rect">
            <a:avLst/>
          </a:prstGeom>
        </p:spPr>
        <p:txBody>
          <a:bodyPr lIns="0" tIns="0" rIns="0" bIns="0" rtlCol="0" anchor="t">
            <a:spAutoFit/>
          </a:bodyPr>
          <a:lstStyle/>
          <a:p>
            <a:pPr algn="ctr">
              <a:lnSpc>
                <a:spcPts val="10080"/>
              </a:lnSpc>
              <a:spcBef>
                <a:spcPct val="0"/>
              </a:spcBef>
            </a:pPr>
            <a:r>
              <a:rPr lang="en-US" sz="7200">
                <a:solidFill>
                  <a:srgbClr val="FFFFFF"/>
                </a:solidFill>
                <a:latin typeface="Anton"/>
                <a:ea typeface="Anton"/>
                <a:cs typeface="Anton"/>
                <a:sym typeface="Anton"/>
              </a:rPr>
              <a:t>TOPIC INTERPRETATION</a:t>
            </a:r>
          </a:p>
        </p:txBody>
      </p:sp>
      <p:sp>
        <p:nvSpPr>
          <p:cNvPr id="11" name="TextBox 11"/>
          <p:cNvSpPr txBox="1"/>
          <p:nvPr/>
        </p:nvSpPr>
        <p:spPr>
          <a:xfrm>
            <a:off x="10698072" y="510540"/>
            <a:ext cx="4237127" cy="123634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Anton"/>
                <a:ea typeface="Anton"/>
                <a:cs typeface="Anton"/>
                <a:sym typeface="Anton"/>
              </a:rPr>
              <a:t>LDA Topics</a:t>
            </a:r>
          </a:p>
        </p:txBody>
      </p:sp>
      <p:sp>
        <p:nvSpPr>
          <p:cNvPr id="12" name="TextBox 12"/>
          <p:cNvSpPr txBox="1"/>
          <p:nvPr/>
        </p:nvSpPr>
        <p:spPr>
          <a:xfrm>
            <a:off x="9100477" y="1944498"/>
            <a:ext cx="7025655" cy="2462530"/>
          </a:xfrm>
          <a:prstGeom prst="rect">
            <a:avLst/>
          </a:prstGeom>
        </p:spPr>
        <p:txBody>
          <a:bodyPr lIns="0" tIns="0" rIns="0" bIns="0" rtlCol="0" anchor="t">
            <a:spAutoFit/>
          </a:bodyPr>
          <a:lstStyle/>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Emotional reactions to calls &amp; rules</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Team support, momentum, fan hype</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Criticism of performance or decisions</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At-bat reaction commentary</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Game-level context, players, storyline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38609" cy="10287000"/>
            <a:chOff x="0" y="0"/>
            <a:chExt cx="1074972" cy="1593725"/>
          </a:xfrm>
        </p:grpSpPr>
        <p:sp>
          <p:nvSpPr>
            <p:cNvPr id="3" name="Freeform 3"/>
            <p:cNvSpPr/>
            <p:nvPr/>
          </p:nvSpPr>
          <p:spPr>
            <a:xfrm>
              <a:off x="0" y="0"/>
              <a:ext cx="1074972" cy="1593725"/>
            </a:xfrm>
            <a:custGeom>
              <a:avLst/>
              <a:gdLst/>
              <a:ahLst/>
              <a:cxnLst/>
              <a:rect l="l" t="t" r="r" b="b"/>
              <a:pathLst>
                <a:path w="1074972" h="1593725">
                  <a:moveTo>
                    <a:pt x="0" y="0"/>
                  </a:moveTo>
                  <a:lnTo>
                    <a:pt x="1074972" y="0"/>
                  </a:lnTo>
                  <a:lnTo>
                    <a:pt x="1074972" y="1593725"/>
                  </a:lnTo>
                  <a:lnTo>
                    <a:pt x="0" y="1593725"/>
                  </a:lnTo>
                  <a:close/>
                </a:path>
              </a:pathLst>
            </a:custGeom>
            <a:blipFill>
              <a:blip r:embed="rId3"/>
              <a:stretch>
                <a:fillRect t="-587" b="-587"/>
              </a:stretch>
            </a:blipFill>
          </p:spPr>
          <p:txBody>
            <a:bodyPr/>
            <a:lstStyle/>
            <a:p>
              <a:endParaRPr lang="en-US"/>
            </a:p>
          </p:txBody>
        </p:sp>
      </p:grpSp>
      <p:grpSp>
        <p:nvGrpSpPr>
          <p:cNvPr id="4" name="Group 4"/>
          <p:cNvGrpSpPr/>
          <p:nvPr/>
        </p:nvGrpSpPr>
        <p:grpSpPr>
          <a:xfrm>
            <a:off x="423621" y="1028700"/>
            <a:ext cx="376448" cy="342900"/>
            <a:chOff x="0" y="0"/>
            <a:chExt cx="501930" cy="457200"/>
          </a:xfrm>
        </p:grpSpPr>
        <p:sp>
          <p:nvSpPr>
            <p:cNvPr id="5" name="AutoShape 5"/>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8" name="Freeform 8"/>
          <p:cNvSpPr/>
          <p:nvPr/>
        </p:nvSpPr>
        <p:spPr>
          <a:xfrm>
            <a:off x="8165355" y="5677438"/>
            <a:ext cx="9729000" cy="2614669"/>
          </a:xfrm>
          <a:custGeom>
            <a:avLst/>
            <a:gdLst/>
            <a:ahLst/>
            <a:cxnLst/>
            <a:rect l="l" t="t" r="r" b="b"/>
            <a:pathLst>
              <a:path w="9729000" h="2614669">
                <a:moveTo>
                  <a:pt x="0" y="0"/>
                </a:moveTo>
                <a:lnTo>
                  <a:pt x="9729000" y="0"/>
                </a:lnTo>
                <a:lnTo>
                  <a:pt x="9729000" y="2614669"/>
                </a:lnTo>
                <a:lnTo>
                  <a:pt x="0" y="2614669"/>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6624245" y="9524417"/>
            <a:ext cx="1270111"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Page 12</a:t>
            </a:r>
          </a:p>
        </p:txBody>
      </p:sp>
      <p:sp>
        <p:nvSpPr>
          <p:cNvPr id="10" name="TextBox 10"/>
          <p:cNvSpPr txBox="1"/>
          <p:nvPr/>
        </p:nvSpPr>
        <p:spPr>
          <a:xfrm>
            <a:off x="297907" y="3177540"/>
            <a:ext cx="6342796" cy="2512695"/>
          </a:xfrm>
          <a:prstGeom prst="rect">
            <a:avLst/>
          </a:prstGeom>
        </p:spPr>
        <p:txBody>
          <a:bodyPr lIns="0" tIns="0" rIns="0" bIns="0" rtlCol="0" anchor="t">
            <a:spAutoFit/>
          </a:bodyPr>
          <a:lstStyle/>
          <a:p>
            <a:pPr algn="ctr">
              <a:lnSpc>
                <a:spcPts val="10080"/>
              </a:lnSpc>
              <a:spcBef>
                <a:spcPct val="0"/>
              </a:spcBef>
            </a:pPr>
            <a:r>
              <a:rPr lang="en-US" sz="7200">
                <a:solidFill>
                  <a:srgbClr val="FFFFFF"/>
                </a:solidFill>
                <a:latin typeface="Anton"/>
                <a:ea typeface="Anton"/>
                <a:cs typeface="Anton"/>
                <a:sym typeface="Anton"/>
              </a:rPr>
              <a:t>TOPIC INTERPRETATION</a:t>
            </a:r>
          </a:p>
        </p:txBody>
      </p:sp>
      <p:sp>
        <p:nvSpPr>
          <p:cNvPr id="11" name="TextBox 11"/>
          <p:cNvSpPr txBox="1"/>
          <p:nvPr/>
        </p:nvSpPr>
        <p:spPr>
          <a:xfrm>
            <a:off x="8165354" y="511127"/>
            <a:ext cx="5322045" cy="1236345"/>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Anton"/>
                <a:ea typeface="Anton"/>
                <a:cs typeface="Anton"/>
                <a:sym typeface="Anton"/>
              </a:rPr>
              <a:t>LDA Topics</a:t>
            </a:r>
          </a:p>
        </p:txBody>
      </p:sp>
      <p:sp>
        <p:nvSpPr>
          <p:cNvPr id="12" name="TextBox 12"/>
          <p:cNvSpPr txBox="1"/>
          <p:nvPr/>
        </p:nvSpPr>
        <p:spPr>
          <a:xfrm>
            <a:off x="8165355" y="2452615"/>
            <a:ext cx="7025655" cy="2462530"/>
          </a:xfrm>
          <a:prstGeom prst="rect">
            <a:avLst/>
          </a:prstGeom>
        </p:spPr>
        <p:txBody>
          <a:bodyPr lIns="0" tIns="0" rIns="0" bIns="0" rtlCol="0" anchor="t">
            <a:spAutoFit/>
          </a:bodyPr>
          <a:lstStyle/>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Emotional reactions to calls &amp; rules</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Team support, momentum, fan hype</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Criticism of performance or decisions</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At-bat reaction commentary</a:t>
            </a:r>
          </a:p>
          <a:p>
            <a:pPr marL="604519" lvl="1" indent="-302260" algn="l">
              <a:lnSpc>
                <a:spcPts val="3919"/>
              </a:lnSpc>
              <a:buAutoNum type="arabicPeriod"/>
            </a:pPr>
            <a:r>
              <a:rPr lang="en-US" sz="2799" b="1">
                <a:solidFill>
                  <a:srgbClr val="000000"/>
                </a:solidFill>
                <a:latin typeface="Inter Medium"/>
                <a:ea typeface="Inter Medium"/>
                <a:cs typeface="Inter Medium"/>
                <a:sym typeface="Inter Medium"/>
              </a:rPr>
              <a:t>Game-level context, players, storyline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11987396" y="1575435"/>
            <a:ext cx="6300604" cy="8711565"/>
            <a:chOff x="0" y="0"/>
            <a:chExt cx="801561" cy="1108283"/>
          </a:xfrm>
        </p:grpSpPr>
        <p:sp>
          <p:nvSpPr>
            <p:cNvPr id="7" name="Freeform 7"/>
            <p:cNvSpPr/>
            <p:nvPr/>
          </p:nvSpPr>
          <p:spPr>
            <a:xfrm>
              <a:off x="0" y="0"/>
              <a:ext cx="801561" cy="1108283"/>
            </a:xfrm>
            <a:custGeom>
              <a:avLst/>
              <a:gdLst/>
              <a:ahLst/>
              <a:cxnLst/>
              <a:rect l="l" t="t" r="r" b="b"/>
              <a:pathLst>
                <a:path w="801561" h="1108283">
                  <a:moveTo>
                    <a:pt x="0" y="0"/>
                  </a:moveTo>
                  <a:lnTo>
                    <a:pt x="801561" y="0"/>
                  </a:lnTo>
                  <a:lnTo>
                    <a:pt x="801561" y="1108283"/>
                  </a:lnTo>
                  <a:lnTo>
                    <a:pt x="0" y="1108283"/>
                  </a:lnTo>
                  <a:close/>
                </a:path>
              </a:pathLst>
            </a:custGeom>
            <a:blipFill>
              <a:blip r:embed="rId3"/>
              <a:stretch>
                <a:fillRect t="-4243" b="-4243"/>
              </a:stretch>
            </a:blipFill>
          </p:spPr>
          <p:txBody>
            <a:bodyPr/>
            <a:lstStyle/>
            <a:p>
              <a:endParaRPr lang="en-US"/>
            </a:p>
          </p:txBody>
        </p:sp>
      </p:grpSp>
      <p:sp>
        <p:nvSpPr>
          <p:cNvPr id="8" name="Freeform 8"/>
          <p:cNvSpPr/>
          <p:nvPr/>
        </p:nvSpPr>
        <p:spPr>
          <a:xfrm>
            <a:off x="2922482" y="7582070"/>
            <a:ext cx="6221518" cy="2416623"/>
          </a:xfrm>
          <a:custGeom>
            <a:avLst/>
            <a:gdLst/>
            <a:ahLst/>
            <a:cxnLst/>
            <a:rect l="l" t="t" r="r" b="b"/>
            <a:pathLst>
              <a:path w="6221518" h="2416623">
                <a:moveTo>
                  <a:pt x="0" y="0"/>
                </a:moveTo>
                <a:lnTo>
                  <a:pt x="6221518" y="0"/>
                </a:lnTo>
                <a:lnTo>
                  <a:pt x="6221518" y="2416622"/>
                </a:lnTo>
                <a:lnTo>
                  <a:pt x="0" y="2416622"/>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028700" y="8902065"/>
            <a:ext cx="1270111"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Page 13</a:t>
            </a:r>
          </a:p>
        </p:txBody>
      </p:sp>
      <p:sp>
        <p:nvSpPr>
          <p:cNvPr id="10" name="TextBox 10"/>
          <p:cNvSpPr txBox="1"/>
          <p:nvPr/>
        </p:nvSpPr>
        <p:spPr>
          <a:xfrm>
            <a:off x="974229" y="339090"/>
            <a:ext cx="9782112"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SUPERVISED LEARNING SETUP</a:t>
            </a:r>
          </a:p>
        </p:txBody>
      </p:sp>
      <p:sp>
        <p:nvSpPr>
          <p:cNvPr id="11" name="TextBox 11"/>
          <p:cNvSpPr txBox="1"/>
          <p:nvPr/>
        </p:nvSpPr>
        <p:spPr>
          <a:xfrm>
            <a:off x="974229" y="2220028"/>
            <a:ext cx="5627204" cy="82486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Inter"/>
                <a:ea typeface="Inter"/>
                <a:cs typeface="Inter"/>
                <a:sym typeface="Inter"/>
              </a:rPr>
              <a:t>Predict the event_group: hit, walk, strike out, etc.</a:t>
            </a:r>
          </a:p>
        </p:txBody>
      </p:sp>
      <p:sp>
        <p:nvSpPr>
          <p:cNvPr id="12" name="TextBox 12"/>
          <p:cNvSpPr txBox="1"/>
          <p:nvPr/>
        </p:nvSpPr>
        <p:spPr>
          <a:xfrm>
            <a:off x="974229" y="1652304"/>
            <a:ext cx="5627204" cy="481330"/>
          </a:xfrm>
          <a:prstGeom prst="rect">
            <a:avLst/>
          </a:prstGeom>
        </p:spPr>
        <p:txBody>
          <a:bodyPr lIns="0" tIns="0" rIns="0" bIns="0" rtlCol="0" anchor="t">
            <a:spAutoFit/>
          </a:bodyPr>
          <a:lstStyle/>
          <a:p>
            <a:pPr algn="l">
              <a:lnSpc>
                <a:spcPts val="3919"/>
              </a:lnSpc>
              <a:spcBef>
                <a:spcPct val="0"/>
              </a:spcBef>
            </a:pPr>
            <a:r>
              <a:rPr lang="en-US" sz="2799" b="1">
                <a:solidFill>
                  <a:srgbClr val="000000"/>
                </a:solidFill>
                <a:latin typeface="Inter Bold"/>
                <a:ea typeface="Inter Bold"/>
                <a:cs typeface="Inter Bold"/>
                <a:sym typeface="Inter Bold"/>
              </a:rPr>
              <a:t>Goal</a:t>
            </a:r>
          </a:p>
        </p:txBody>
      </p:sp>
      <p:sp>
        <p:nvSpPr>
          <p:cNvPr id="13" name="TextBox 13"/>
          <p:cNvSpPr txBox="1"/>
          <p:nvPr/>
        </p:nvSpPr>
        <p:spPr>
          <a:xfrm>
            <a:off x="974228" y="3121762"/>
            <a:ext cx="3673971" cy="459549"/>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Bold"/>
                <a:ea typeface="Inter Bold"/>
                <a:cs typeface="Inter Bold"/>
                <a:sym typeface="Inter Bold"/>
              </a:rPr>
              <a:t>Feature Engineering</a:t>
            </a:r>
          </a:p>
        </p:txBody>
      </p:sp>
      <p:sp>
        <p:nvSpPr>
          <p:cNvPr id="14" name="TextBox 14"/>
          <p:cNvSpPr txBox="1"/>
          <p:nvPr/>
        </p:nvSpPr>
        <p:spPr>
          <a:xfrm>
            <a:off x="974229" y="3689486"/>
            <a:ext cx="6619846" cy="37585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00000"/>
                </a:solidFill>
                <a:latin typeface="Inter"/>
                <a:ea typeface="Inter"/>
                <a:cs typeface="Inter"/>
                <a:sym typeface="Inter"/>
              </a:rPr>
              <a:t>TF-IDF (1–2 grams, min_df=3) to capture both keywords and short expressions</a:t>
            </a:r>
          </a:p>
          <a:p>
            <a:pPr marL="518160" lvl="1" indent="-259080" algn="l">
              <a:lnSpc>
                <a:spcPts val="3359"/>
              </a:lnSpc>
              <a:buFont typeface="Arial"/>
              <a:buChar char="•"/>
            </a:pPr>
            <a:r>
              <a:rPr lang="en-US" sz="2400">
                <a:solidFill>
                  <a:srgbClr val="000000"/>
                </a:solidFill>
                <a:latin typeface="Inter"/>
                <a:ea typeface="Inter"/>
                <a:cs typeface="Inter"/>
                <a:sym typeface="Inter"/>
              </a:rPr>
              <a:t>Collapsed event labels for class balance</a:t>
            </a:r>
          </a:p>
          <a:p>
            <a:pPr marL="1036320" lvl="2" indent="-345440" algn="l">
              <a:lnSpc>
                <a:spcPts val="3359"/>
              </a:lnSpc>
              <a:buFont typeface="Arial"/>
              <a:buChar char="⚬"/>
            </a:pPr>
            <a:r>
              <a:rPr lang="en-US" sz="2400">
                <a:solidFill>
                  <a:srgbClr val="000000"/>
                </a:solidFill>
                <a:latin typeface="Inter"/>
                <a:ea typeface="Inter"/>
                <a:cs typeface="Inter"/>
                <a:sym typeface="Inter"/>
              </a:rPr>
              <a:t>Single/double/triple/HR into “Hit”</a:t>
            </a:r>
          </a:p>
          <a:p>
            <a:pPr marL="1036320" lvl="2" indent="-345440" algn="l">
              <a:lnSpc>
                <a:spcPts val="3359"/>
              </a:lnSpc>
              <a:buFont typeface="Arial"/>
              <a:buChar char="⚬"/>
            </a:pPr>
            <a:r>
              <a:rPr lang="en-US" sz="2400">
                <a:solidFill>
                  <a:srgbClr val="000000"/>
                </a:solidFill>
                <a:latin typeface="Inter"/>
                <a:ea typeface="Inter"/>
                <a:cs typeface="Inter"/>
                <a:sym typeface="Inter"/>
              </a:rPr>
              <a:t>Walk/HBP/Intentional Walk into “Walk”</a:t>
            </a:r>
          </a:p>
          <a:p>
            <a:pPr marL="1036320" lvl="2" indent="-345440" algn="l">
              <a:lnSpc>
                <a:spcPts val="3359"/>
              </a:lnSpc>
              <a:buFont typeface="Arial"/>
              <a:buChar char="⚬"/>
            </a:pPr>
            <a:r>
              <a:rPr lang="en-US" sz="2400">
                <a:solidFill>
                  <a:srgbClr val="000000"/>
                </a:solidFill>
                <a:latin typeface="Inter"/>
                <a:ea typeface="Inter"/>
                <a:cs typeface="Inter"/>
                <a:sym typeface="Inter"/>
              </a:rPr>
              <a:t>Strikeout/Strikeout_Double_Play,Strikeout_Looking into “Strikeout</a:t>
            </a:r>
          </a:p>
          <a:p>
            <a:pPr marL="1036320" lvl="2" indent="-345440" algn="l">
              <a:lnSpc>
                <a:spcPts val="3359"/>
              </a:lnSpc>
              <a:buFont typeface="Arial"/>
              <a:buChar char="⚬"/>
            </a:pPr>
            <a:r>
              <a:rPr lang="en-US" sz="2400">
                <a:solidFill>
                  <a:srgbClr val="000000"/>
                </a:solidFill>
                <a:latin typeface="Inter"/>
                <a:ea typeface="Inter"/>
                <a:cs typeface="Inter"/>
                <a:sym typeface="Inter"/>
              </a:rPr>
              <a:t>All other outs into “Out”</a:t>
            </a:r>
          </a:p>
          <a:p>
            <a:pPr marL="518160" lvl="1" indent="-259080" algn="l">
              <a:lnSpc>
                <a:spcPts val="3359"/>
              </a:lnSpc>
              <a:buFont typeface="Arial"/>
              <a:buChar char="•"/>
            </a:pPr>
            <a:r>
              <a:rPr lang="en-US" sz="2400">
                <a:solidFill>
                  <a:srgbClr val="000000"/>
                </a:solidFill>
                <a:latin typeface="Inter"/>
                <a:ea typeface="Inter"/>
                <a:cs typeface="Inter"/>
                <a:sym typeface="Inter"/>
              </a:rPr>
              <a:t>Stratified train/test split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18043" y="0"/>
            <a:ext cx="7269957" cy="10287000"/>
            <a:chOff x="0" y="0"/>
            <a:chExt cx="844730" cy="1195294"/>
          </a:xfrm>
        </p:grpSpPr>
        <p:sp>
          <p:nvSpPr>
            <p:cNvPr id="3" name="Freeform 3"/>
            <p:cNvSpPr/>
            <p:nvPr/>
          </p:nvSpPr>
          <p:spPr>
            <a:xfrm>
              <a:off x="0" y="0"/>
              <a:ext cx="844730" cy="1195294"/>
            </a:xfrm>
            <a:custGeom>
              <a:avLst/>
              <a:gdLst/>
              <a:ahLst/>
              <a:cxnLst/>
              <a:rect l="l" t="t" r="r" b="b"/>
              <a:pathLst>
                <a:path w="844730" h="1195294">
                  <a:moveTo>
                    <a:pt x="203200" y="0"/>
                  </a:moveTo>
                  <a:lnTo>
                    <a:pt x="844730" y="0"/>
                  </a:lnTo>
                  <a:lnTo>
                    <a:pt x="641530" y="1195294"/>
                  </a:lnTo>
                  <a:lnTo>
                    <a:pt x="0" y="1195294"/>
                  </a:lnTo>
                  <a:lnTo>
                    <a:pt x="203200" y="0"/>
                  </a:lnTo>
                  <a:close/>
                </a:path>
              </a:pathLst>
            </a:custGeom>
            <a:blipFill>
              <a:blip r:embed="rId3"/>
              <a:stretch>
                <a:fillRect t="-3003" b="-3003"/>
              </a:stretch>
            </a:blipFill>
          </p:spPr>
          <p:txBody>
            <a:bodyPr/>
            <a:lstStyle/>
            <a:p>
              <a:endParaRPr lang="en-US"/>
            </a:p>
          </p:txBody>
        </p:sp>
      </p:grpSp>
      <p:grpSp>
        <p:nvGrpSpPr>
          <p:cNvPr id="4" name="Group 4"/>
          <p:cNvGrpSpPr/>
          <p:nvPr/>
        </p:nvGrpSpPr>
        <p:grpSpPr>
          <a:xfrm>
            <a:off x="16882852" y="1028700"/>
            <a:ext cx="376448" cy="342900"/>
            <a:chOff x="0" y="0"/>
            <a:chExt cx="501930" cy="457200"/>
          </a:xfrm>
        </p:grpSpPr>
        <p:sp>
          <p:nvSpPr>
            <p:cNvPr id="5" name="AutoShape 5"/>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8" name="Group 8"/>
          <p:cNvGrpSpPr/>
          <p:nvPr/>
        </p:nvGrpSpPr>
        <p:grpSpPr>
          <a:xfrm>
            <a:off x="733901" y="4915012"/>
            <a:ext cx="9989343" cy="1403230"/>
            <a:chOff x="0" y="0"/>
            <a:chExt cx="13319124" cy="1870974"/>
          </a:xfrm>
        </p:grpSpPr>
        <p:grpSp>
          <p:nvGrpSpPr>
            <p:cNvPr id="9" name="Group 9"/>
            <p:cNvGrpSpPr/>
            <p:nvPr/>
          </p:nvGrpSpPr>
          <p:grpSpPr>
            <a:xfrm>
              <a:off x="0" y="39898"/>
              <a:ext cx="344384" cy="34438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12" name="TextBox 12"/>
            <p:cNvSpPr txBox="1"/>
            <p:nvPr/>
          </p:nvSpPr>
          <p:spPr>
            <a:xfrm>
              <a:off x="593766" y="-38100"/>
              <a:ext cx="10020299" cy="46228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Logistic Regression — Accuracy: 0.544 | Macro F1: 0.292</a:t>
              </a:r>
            </a:p>
          </p:txBody>
        </p:sp>
        <p:sp>
          <p:nvSpPr>
            <p:cNvPr id="13" name="TextBox 13"/>
            <p:cNvSpPr txBox="1"/>
            <p:nvPr/>
          </p:nvSpPr>
          <p:spPr>
            <a:xfrm>
              <a:off x="0" y="636534"/>
              <a:ext cx="13319124" cy="123444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Inter"/>
                  <a:ea typeface="Inter"/>
                  <a:cs typeface="Inter"/>
                  <a:sym typeface="Inter"/>
                </a:rPr>
                <a:t>Logistic Regression produced the lowest accuracy because its linear structure was less effective at separating semantically overlapping classes, though its Macro F1 remained similar to the others due to uniformly modest performance across all categories.</a:t>
              </a:r>
            </a:p>
          </p:txBody>
        </p:sp>
      </p:grpSp>
      <p:grpSp>
        <p:nvGrpSpPr>
          <p:cNvPr id="14" name="Group 14"/>
          <p:cNvGrpSpPr/>
          <p:nvPr/>
        </p:nvGrpSpPr>
        <p:grpSpPr>
          <a:xfrm>
            <a:off x="733901" y="1753140"/>
            <a:ext cx="9989343" cy="1403230"/>
            <a:chOff x="0" y="0"/>
            <a:chExt cx="13319124" cy="1870974"/>
          </a:xfrm>
        </p:grpSpPr>
        <p:grpSp>
          <p:nvGrpSpPr>
            <p:cNvPr id="15" name="Group 15"/>
            <p:cNvGrpSpPr/>
            <p:nvPr/>
          </p:nvGrpSpPr>
          <p:grpSpPr>
            <a:xfrm>
              <a:off x="0" y="39898"/>
              <a:ext cx="344384" cy="34438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593766" y="-38100"/>
              <a:ext cx="7433910" cy="46228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SVM — Accuracy: 0.606 | Macro F1: 0.303</a:t>
              </a:r>
            </a:p>
          </p:txBody>
        </p:sp>
        <p:sp>
          <p:nvSpPr>
            <p:cNvPr id="19" name="TextBox 19"/>
            <p:cNvSpPr txBox="1"/>
            <p:nvPr/>
          </p:nvSpPr>
          <p:spPr>
            <a:xfrm>
              <a:off x="0" y="636534"/>
              <a:ext cx="13319124" cy="123444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Inter"/>
                  <a:ea typeface="Inter"/>
                  <a:cs typeface="Inter"/>
                  <a:sym typeface="Inter"/>
                </a:rPr>
                <a:t>The SVM performed best among the linear models because it handles high-dimensional TF-IDF features effectively, but its limited Macro F1 reflects difficulty distinguishing minority classes due to event imbalance.</a:t>
              </a:r>
            </a:p>
          </p:txBody>
        </p:sp>
      </p:grpSp>
      <p:grpSp>
        <p:nvGrpSpPr>
          <p:cNvPr id="20" name="Group 20"/>
          <p:cNvGrpSpPr/>
          <p:nvPr/>
        </p:nvGrpSpPr>
        <p:grpSpPr>
          <a:xfrm>
            <a:off x="733901" y="3334076"/>
            <a:ext cx="9989343" cy="1403230"/>
            <a:chOff x="0" y="0"/>
            <a:chExt cx="13319124" cy="1870974"/>
          </a:xfrm>
        </p:grpSpPr>
        <p:grpSp>
          <p:nvGrpSpPr>
            <p:cNvPr id="21" name="Group 21"/>
            <p:cNvGrpSpPr/>
            <p:nvPr/>
          </p:nvGrpSpPr>
          <p:grpSpPr>
            <a:xfrm>
              <a:off x="0" y="39898"/>
              <a:ext cx="344384" cy="34438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24" name="TextBox 24"/>
            <p:cNvSpPr txBox="1"/>
            <p:nvPr/>
          </p:nvSpPr>
          <p:spPr>
            <a:xfrm>
              <a:off x="593766" y="-38100"/>
              <a:ext cx="9365191" cy="46228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Random Forest — Accuracy: 0.725 | Macro F1: 0.297</a:t>
              </a:r>
            </a:p>
          </p:txBody>
        </p:sp>
        <p:sp>
          <p:nvSpPr>
            <p:cNvPr id="25" name="TextBox 25"/>
            <p:cNvSpPr txBox="1"/>
            <p:nvPr/>
          </p:nvSpPr>
          <p:spPr>
            <a:xfrm>
              <a:off x="0" y="636534"/>
              <a:ext cx="13319124" cy="123444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Inter"/>
                  <a:ea typeface="Inter"/>
                  <a:cs typeface="Inter"/>
                  <a:sym typeface="Inter"/>
                </a:rPr>
                <a:t>The Random Forest achieved the highest overall accuracy by favoring the dominant “out” class, but its Macro F1 remained low because tree-based models struggle with sparse text vectors and failed to learn balanced decision boundaries across all event groups.</a:t>
              </a:r>
            </a:p>
          </p:txBody>
        </p:sp>
      </p:grpSp>
      <p:sp>
        <p:nvSpPr>
          <p:cNvPr id="26" name="Freeform 26"/>
          <p:cNvSpPr/>
          <p:nvPr/>
        </p:nvSpPr>
        <p:spPr>
          <a:xfrm>
            <a:off x="3092687" y="8080153"/>
            <a:ext cx="5271771" cy="2075760"/>
          </a:xfrm>
          <a:custGeom>
            <a:avLst/>
            <a:gdLst/>
            <a:ahLst/>
            <a:cxnLst/>
            <a:rect l="l" t="t" r="r" b="b"/>
            <a:pathLst>
              <a:path w="5271771" h="2075760">
                <a:moveTo>
                  <a:pt x="0" y="0"/>
                </a:moveTo>
                <a:lnTo>
                  <a:pt x="5271772" y="0"/>
                </a:lnTo>
                <a:lnTo>
                  <a:pt x="5271772" y="2075760"/>
                </a:lnTo>
                <a:lnTo>
                  <a:pt x="0" y="2075760"/>
                </a:lnTo>
                <a:lnTo>
                  <a:pt x="0" y="0"/>
                </a:lnTo>
                <a:close/>
              </a:path>
            </a:pathLst>
          </a:custGeom>
          <a:blipFill>
            <a:blip r:embed="rId4"/>
            <a:stretch>
              <a:fillRect/>
            </a:stretch>
          </a:blipFill>
        </p:spPr>
        <p:txBody>
          <a:bodyPr/>
          <a:lstStyle/>
          <a:p>
            <a:endParaRPr lang="en-US"/>
          </a:p>
        </p:txBody>
      </p:sp>
      <p:sp>
        <p:nvSpPr>
          <p:cNvPr id="27" name="TextBox 27"/>
          <p:cNvSpPr txBox="1"/>
          <p:nvPr/>
        </p:nvSpPr>
        <p:spPr>
          <a:xfrm>
            <a:off x="733901" y="339090"/>
            <a:ext cx="7642212"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MODEL PERFORMANCE</a:t>
            </a:r>
          </a:p>
        </p:txBody>
      </p:sp>
      <p:sp>
        <p:nvSpPr>
          <p:cNvPr id="28" name="TextBox 28"/>
          <p:cNvSpPr txBox="1"/>
          <p:nvPr/>
        </p:nvSpPr>
        <p:spPr>
          <a:xfrm>
            <a:off x="16742563" y="9344263"/>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14</a:t>
            </a:r>
          </a:p>
        </p:txBody>
      </p:sp>
      <p:grpSp>
        <p:nvGrpSpPr>
          <p:cNvPr id="29" name="Group 29"/>
          <p:cNvGrpSpPr/>
          <p:nvPr/>
        </p:nvGrpSpPr>
        <p:grpSpPr>
          <a:xfrm>
            <a:off x="733901" y="6495948"/>
            <a:ext cx="9989343" cy="1403230"/>
            <a:chOff x="0" y="0"/>
            <a:chExt cx="13319124" cy="1870974"/>
          </a:xfrm>
        </p:grpSpPr>
        <p:grpSp>
          <p:nvGrpSpPr>
            <p:cNvPr id="30" name="Group 30"/>
            <p:cNvGrpSpPr/>
            <p:nvPr/>
          </p:nvGrpSpPr>
          <p:grpSpPr>
            <a:xfrm>
              <a:off x="0" y="39898"/>
              <a:ext cx="344384" cy="34438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33" name="TextBox 33"/>
            <p:cNvSpPr txBox="1"/>
            <p:nvPr/>
          </p:nvSpPr>
          <p:spPr>
            <a:xfrm>
              <a:off x="593766" y="-38100"/>
              <a:ext cx="10020299" cy="46228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DistilBERT — Accuracy: 0.751 | Macro F1: 0.270</a:t>
              </a:r>
            </a:p>
          </p:txBody>
        </p:sp>
        <p:sp>
          <p:nvSpPr>
            <p:cNvPr id="34" name="TextBox 34"/>
            <p:cNvSpPr txBox="1"/>
            <p:nvPr/>
          </p:nvSpPr>
          <p:spPr>
            <a:xfrm>
              <a:off x="0" y="636534"/>
              <a:ext cx="13319124" cy="123444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Inter"/>
                  <a:ea typeface="Inter"/>
                  <a:cs typeface="Inter"/>
                  <a:sym typeface="Inter"/>
                </a:rPr>
                <a:t>Best accuracy across all models by leveraging contextual embeddings that interpret meaning beyond surface n-grams, though noisy alignment and short comments limited Macro-F1.</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0" y="7659555"/>
            <a:ext cx="18288000" cy="2627445"/>
            <a:chOff x="0" y="0"/>
            <a:chExt cx="2514545" cy="361266"/>
          </a:xfrm>
        </p:grpSpPr>
        <p:sp>
          <p:nvSpPr>
            <p:cNvPr id="7" name="Freeform 7"/>
            <p:cNvSpPr/>
            <p:nvPr/>
          </p:nvSpPr>
          <p:spPr>
            <a:xfrm>
              <a:off x="0" y="0"/>
              <a:ext cx="2514545" cy="361266"/>
            </a:xfrm>
            <a:custGeom>
              <a:avLst/>
              <a:gdLst/>
              <a:ahLst/>
              <a:cxnLst/>
              <a:rect l="l" t="t" r="r" b="b"/>
              <a:pathLst>
                <a:path w="2514545" h="361266">
                  <a:moveTo>
                    <a:pt x="0" y="0"/>
                  </a:moveTo>
                  <a:lnTo>
                    <a:pt x="2514545" y="0"/>
                  </a:lnTo>
                  <a:lnTo>
                    <a:pt x="2514545" y="361266"/>
                  </a:lnTo>
                  <a:lnTo>
                    <a:pt x="0" y="361266"/>
                  </a:lnTo>
                  <a:close/>
                </a:path>
              </a:pathLst>
            </a:custGeom>
            <a:blipFill>
              <a:blip r:embed="rId3"/>
              <a:stretch>
                <a:fillRect t="-11547" b="-410480"/>
              </a:stretch>
            </a:blipFill>
          </p:spPr>
          <p:txBody>
            <a:bodyPr/>
            <a:lstStyle/>
            <a:p>
              <a:endParaRPr lang="en-US"/>
            </a:p>
          </p:txBody>
        </p:sp>
      </p:grpSp>
      <p:sp>
        <p:nvSpPr>
          <p:cNvPr id="8" name="TextBox 8"/>
          <p:cNvSpPr txBox="1"/>
          <p:nvPr/>
        </p:nvSpPr>
        <p:spPr>
          <a:xfrm>
            <a:off x="1028700" y="9220200"/>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FFFFFF"/>
                </a:solidFill>
                <a:latin typeface="Inter Medium"/>
                <a:ea typeface="Inter Medium"/>
                <a:cs typeface="Inter Medium"/>
                <a:sym typeface="Inter Medium"/>
              </a:rPr>
              <a:t>Page 15</a:t>
            </a:r>
          </a:p>
        </p:txBody>
      </p:sp>
      <p:grpSp>
        <p:nvGrpSpPr>
          <p:cNvPr id="9" name="Group 9"/>
          <p:cNvGrpSpPr/>
          <p:nvPr/>
        </p:nvGrpSpPr>
        <p:grpSpPr>
          <a:xfrm>
            <a:off x="79353" y="481965"/>
            <a:ext cx="16557594" cy="1093470"/>
            <a:chOff x="0" y="0"/>
            <a:chExt cx="22076792" cy="1457960"/>
          </a:xfrm>
        </p:grpSpPr>
        <p:sp>
          <p:nvSpPr>
            <p:cNvPr id="10" name="TextBox 10"/>
            <p:cNvSpPr txBox="1"/>
            <p:nvPr/>
          </p:nvSpPr>
          <p:spPr>
            <a:xfrm>
              <a:off x="0" y="-142875"/>
              <a:ext cx="9129284" cy="160083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DEPLOYMENT PLAN</a:t>
              </a:r>
            </a:p>
          </p:txBody>
        </p:sp>
        <p:sp>
          <p:nvSpPr>
            <p:cNvPr id="11" name="TextBox 11"/>
            <p:cNvSpPr txBox="1"/>
            <p:nvPr/>
          </p:nvSpPr>
          <p:spPr>
            <a:xfrm>
              <a:off x="9410969" y="10372"/>
              <a:ext cx="12665823" cy="1389592"/>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Inter Medium"/>
                  <a:ea typeface="Inter Medium"/>
                  <a:cs typeface="Inter Medium"/>
                  <a:sym typeface="Inter Medium"/>
                </a:rPr>
                <a:t>This slide describes how the entire NLP workflow—from data ingestion to prediction—would operate in a real-time production environment, allowing live detection of MLB events from social-media commentary.</a:t>
              </a:r>
            </a:p>
          </p:txBody>
        </p:sp>
      </p:grpSp>
      <p:grpSp>
        <p:nvGrpSpPr>
          <p:cNvPr id="12" name="Group 12"/>
          <p:cNvGrpSpPr/>
          <p:nvPr/>
        </p:nvGrpSpPr>
        <p:grpSpPr>
          <a:xfrm>
            <a:off x="0" y="3761849"/>
            <a:ext cx="18288000" cy="1711292"/>
            <a:chOff x="0" y="0"/>
            <a:chExt cx="24384000" cy="2281723"/>
          </a:xfrm>
        </p:grpSpPr>
        <p:grpSp>
          <p:nvGrpSpPr>
            <p:cNvPr id="13" name="Group 13"/>
            <p:cNvGrpSpPr/>
            <p:nvPr/>
          </p:nvGrpSpPr>
          <p:grpSpPr>
            <a:xfrm>
              <a:off x="0" y="29611"/>
              <a:ext cx="4762500" cy="2222500"/>
              <a:chOff x="0" y="0"/>
              <a:chExt cx="870857" cy="406400"/>
            </a:xfrm>
          </p:grpSpPr>
          <p:sp>
            <p:nvSpPr>
              <p:cNvPr id="14" name="Freeform 14"/>
              <p:cNvSpPr/>
              <p:nvPr/>
            </p:nvSpPr>
            <p:spPr>
              <a:xfrm>
                <a:off x="0" y="0"/>
                <a:ext cx="870857" cy="406400"/>
              </a:xfrm>
              <a:custGeom>
                <a:avLst/>
                <a:gdLst/>
                <a:ahLst/>
                <a:cxnLst/>
                <a:rect l="l" t="t" r="r" b="b"/>
                <a:pathLst>
                  <a:path w="870857" h="406400">
                    <a:moveTo>
                      <a:pt x="0" y="0"/>
                    </a:moveTo>
                    <a:lnTo>
                      <a:pt x="667657" y="0"/>
                    </a:lnTo>
                    <a:lnTo>
                      <a:pt x="870857" y="203200"/>
                    </a:lnTo>
                    <a:lnTo>
                      <a:pt x="667657"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5" name="TextBox 15"/>
              <p:cNvSpPr txBox="1"/>
              <p:nvPr/>
            </p:nvSpPr>
            <p:spPr>
              <a:xfrm>
                <a:off x="177800" y="-38100"/>
                <a:ext cx="616857" cy="444500"/>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1190625" y="187303"/>
              <a:ext cx="2381250" cy="1859492"/>
            </a:xfrm>
            <a:prstGeom prst="rect">
              <a:avLst/>
            </a:prstGeom>
          </p:spPr>
          <p:txBody>
            <a:bodyPr lIns="0" tIns="0" rIns="0" bIns="0" rtlCol="0" anchor="t">
              <a:spAutoFit/>
            </a:bodyPr>
            <a:lstStyle/>
            <a:p>
              <a:pPr algn="ctr">
                <a:lnSpc>
                  <a:spcPts val="2800"/>
                </a:lnSpc>
              </a:pPr>
              <a:r>
                <a:rPr lang="en-US" sz="2000" b="1">
                  <a:solidFill>
                    <a:srgbClr val="FFFFFF"/>
                  </a:solidFill>
                  <a:latin typeface="Inter Bold"/>
                  <a:ea typeface="Inter Bold"/>
                  <a:cs typeface="Inter Bold"/>
                  <a:sym typeface="Inter Bold"/>
                </a:rPr>
                <a:t>Automated Reddit comment ingestion</a:t>
              </a:r>
            </a:p>
          </p:txBody>
        </p:sp>
        <p:grpSp>
          <p:nvGrpSpPr>
            <p:cNvPr id="17" name="Group 17"/>
            <p:cNvGrpSpPr/>
            <p:nvPr/>
          </p:nvGrpSpPr>
          <p:grpSpPr>
            <a:xfrm>
              <a:off x="4114800" y="29611"/>
              <a:ext cx="4762500" cy="2222500"/>
              <a:chOff x="0" y="0"/>
              <a:chExt cx="870857" cy="406400"/>
            </a:xfrm>
          </p:grpSpPr>
          <p:sp>
            <p:nvSpPr>
              <p:cNvPr id="18" name="Freeform 18"/>
              <p:cNvSpPr/>
              <p:nvPr/>
            </p:nvSpPr>
            <p:spPr>
              <a:xfrm>
                <a:off x="0" y="0"/>
                <a:ext cx="870857" cy="406400"/>
              </a:xfrm>
              <a:custGeom>
                <a:avLst/>
                <a:gdLst/>
                <a:ahLst/>
                <a:cxnLst/>
                <a:rect l="l" t="t" r="r" b="b"/>
                <a:pathLst>
                  <a:path w="870857" h="406400">
                    <a:moveTo>
                      <a:pt x="0" y="0"/>
                    </a:moveTo>
                    <a:lnTo>
                      <a:pt x="667657" y="0"/>
                    </a:lnTo>
                    <a:lnTo>
                      <a:pt x="870857" y="203200"/>
                    </a:lnTo>
                    <a:lnTo>
                      <a:pt x="667657"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9" name="TextBox 19"/>
              <p:cNvSpPr txBox="1"/>
              <p:nvPr/>
            </p:nvSpPr>
            <p:spPr>
              <a:xfrm>
                <a:off x="177800" y="-38100"/>
                <a:ext cx="616857" cy="444500"/>
              </a:xfrm>
              <a:prstGeom prst="rect">
                <a:avLst/>
              </a:prstGeom>
            </p:spPr>
            <p:txBody>
              <a:bodyPr lIns="50800" tIns="50800" rIns="50800" bIns="50800" rtlCol="0" anchor="ctr"/>
              <a:lstStyle/>
              <a:p>
                <a:pPr algn="ctr">
                  <a:lnSpc>
                    <a:spcPts val="2940"/>
                  </a:lnSpc>
                </a:pPr>
                <a:endParaRPr/>
              </a:p>
            </p:txBody>
          </p:sp>
        </p:grpSp>
        <p:sp>
          <p:nvSpPr>
            <p:cNvPr id="20" name="TextBox 20"/>
            <p:cNvSpPr txBox="1"/>
            <p:nvPr/>
          </p:nvSpPr>
          <p:spPr>
            <a:xfrm>
              <a:off x="5305425" y="187303"/>
              <a:ext cx="2381250" cy="1859492"/>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Inter Bold"/>
                  <a:ea typeface="Inter Bold"/>
                  <a:cs typeface="Inter Bold"/>
                  <a:sym typeface="Inter Bold"/>
                </a:rPr>
                <a:t>Pre-processing pipeline  training</a:t>
              </a:r>
            </a:p>
          </p:txBody>
        </p:sp>
        <p:grpSp>
          <p:nvGrpSpPr>
            <p:cNvPr id="21" name="Group 21"/>
            <p:cNvGrpSpPr/>
            <p:nvPr/>
          </p:nvGrpSpPr>
          <p:grpSpPr>
            <a:xfrm>
              <a:off x="8229600" y="29611"/>
              <a:ext cx="4762500" cy="2222500"/>
              <a:chOff x="0" y="0"/>
              <a:chExt cx="870857" cy="406400"/>
            </a:xfrm>
          </p:grpSpPr>
          <p:sp>
            <p:nvSpPr>
              <p:cNvPr id="22" name="Freeform 22"/>
              <p:cNvSpPr/>
              <p:nvPr/>
            </p:nvSpPr>
            <p:spPr>
              <a:xfrm>
                <a:off x="0" y="0"/>
                <a:ext cx="870857" cy="406400"/>
              </a:xfrm>
              <a:custGeom>
                <a:avLst/>
                <a:gdLst/>
                <a:ahLst/>
                <a:cxnLst/>
                <a:rect l="l" t="t" r="r" b="b"/>
                <a:pathLst>
                  <a:path w="870857" h="406400">
                    <a:moveTo>
                      <a:pt x="0" y="0"/>
                    </a:moveTo>
                    <a:lnTo>
                      <a:pt x="667657" y="0"/>
                    </a:lnTo>
                    <a:lnTo>
                      <a:pt x="870857" y="203200"/>
                    </a:lnTo>
                    <a:lnTo>
                      <a:pt x="667657"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3" name="TextBox 23"/>
              <p:cNvSpPr txBox="1"/>
              <p:nvPr/>
            </p:nvSpPr>
            <p:spPr>
              <a:xfrm>
                <a:off x="177800" y="-38100"/>
                <a:ext cx="616857" cy="444500"/>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9420225" y="431727"/>
              <a:ext cx="2381250" cy="1380169"/>
            </a:xfrm>
            <a:prstGeom prst="rect">
              <a:avLst/>
            </a:prstGeom>
          </p:spPr>
          <p:txBody>
            <a:bodyPr lIns="0" tIns="0" rIns="0" bIns="0" rtlCol="0" anchor="t">
              <a:spAutoFit/>
            </a:bodyPr>
            <a:lstStyle/>
            <a:p>
              <a:pPr algn="ctr">
                <a:lnSpc>
                  <a:spcPts val="2795"/>
                </a:lnSpc>
                <a:spcBef>
                  <a:spcPct val="0"/>
                </a:spcBef>
              </a:pPr>
              <a:r>
                <a:rPr lang="en-US" sz="1996" b="1">
                  <a:solidFill>
                    <a:srgbClr val="FFFFFF"/>
                  </a:solidFill>
                  <a:latin typeface="Inter Bold"/>
                  <a:ea typeface="Inter Bold"/>
                  <a:cs typeface="Inter Bold"/>
                  <a:sym typeface="Inter Bold"/>
                </a:rPr>
                <a:t>Time-alignment module</a:t>
              </a:r>
            </a:p>
          </p:txBody>
        </p:sp>
        <p:grpSp>
          <p:nvGrpSpPr>
            <p:cNvPr id="25" name="Group 25"/>
            <p:cNvGrpSpPr/>
            <p:nvPr/>
          </p:nvGrpSpPr>
          <p:grpSpPr>
            <a:xfrm>
              <a:off x="12344400" y="29611"/>
              <a:ext cx="4445000" cy="2222500"/>
              <a:chOff x="0" y="0"/>
              <a:chExt cx="812800" cy="406400"/>
            </a:xfrm>
          </p:grpSpPr>
          <p:sp>
            <p:nvSpPr>
              <p:cNvPr id="26" name="Freeform 2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7" name="TextBox 27"/>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13455650" y="187387"/>
              <a:ext cx="2222500" cy="1859323"/>
            </a:xfrm>
            <a:prstGeom prst="rect">
              <a:avLst/>
            </a:prstGeom>
          </p:spPr>
          <p:txBody>
            <a:bodyPr lIns="0" tIns="0" rIns="0" bIns="0" rtlCol="0" anchor="t">
              <a:spAutoFit/>
            </a:bodyPr>
            <a:lstStyle/>
            <a:p>
              <a:pPr algn="ctr">
                <a:lnSpc>
                  <a:spcPts val="2806"/>
                </a:lnSpc>
                <a:spcBef>
                  <a:spcPct val="0"/>
                </a:spcBef>
              </a:pPr>
              <a:r>
                <a:rPr lang="en-US" sz="2004" b="1">
                  <a:solidFill>
                    <a:srgbClr val="FFFFFF"/>
                  </a:solidFill>
                  <a:latin typeface="Inter Bold"/>
                  <a:ea typeface="Inter Bold"/>
                  <a:cs typeface="Inter Bold"/>
                  <a:sym typeface="Inter Bold"/>
                </a:rPr>
                <a:t>Model inference API (DistilBERT)</a:t>
              </a:r>
            </a:p>
          </p:txBody>
        </p:sp>
        <p:grpSp>
          <p:nvGrpSpPr>
            <p:cNvPr id="29" name="Group 29"/>
            <p:cNvGrpSpPr/>
            <p:nvPr/>
          </p:nvGrpSpPr>
          <p:grpSpPr>
            <a:xfrm>
              <a:off x="16141700" y="29611"/>
              <a:ext cx="4445000" cy="2222500"/>
              <a:chOff x="0" y="0"/>
              <a:chExt cx="812800" cy="406400"/>
            </a:xfrm>
          </p:grpSpPr>
          <p:sp>
            <p:nvSpPr>
              <p:cNvPr id="30" name="Freeform 3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31" name="TextBox 31"/>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32" name="TextBox 32"/>
            <p:cNvSpPr txBox="1"/>
            <p:nvPr/>
          </p:nvSpPr>
          <p:spPr>
            <a:xfrm>
              <a:off x="17252950" y="-47625"/>
              <a:ext cx="2222500" cy="2329348"/>
            </a:xfrm>
            <a:prstGeom prst="rect">
              <a:avLst/>
            </a:prstGeom>
          </p:spPr>
          <p:txBody>
            <a:bodyPr lIns="0" tIns="0" rIns="0" bIns="0" rtlCol="0" anchor="t">
              <a:spAutoFit/>
            </a:bodyPr>
            <a:lstStyle/>
            <a:p>
              <a:pPr algn="ctr">
                <a:lnSpc>
                  <a:spcPts val="2801"/>
                </a:lnSpc>
                <a:spcBef>
                  <a:spcPct val="0"/>
                </a:spcBef>
              </a:pPr>
              <a:r>
                <a:rPr lang="en-US" sz="2001" b="1">
                  <a:solidFill>
                    <a:srgbClr val="FFFFFF"/>
                  </a:solidFill>
                  <a:latin typeface="Inter Bold"/>
                  <a:ea typeface="Inter Bold"/>
                  <a:cs typeface="Inter Bold"/>
                  <a:sym typeface="Inter Bold"/>
                </a:rPr>
                <a:t>Logging, drift detection, &amp; retraining loop</a:t>
              </a:r>
            </a:p>
          </p:txBody>
        </p:sp>
        <p:grpSp>
          <p:nvGrpSpPr>
            <p:cNvPr id="33" name="Group 33"/>
            <p:cNvGrpSpPr/>
            <p:nvPr/>
          </p:nvGrpSpPr>
          <p:grpSpPr>
            <a:xfrm>
              <a:off x="19939000" y="29611"/>
              <a:ext cx="4445000" cy="2222500"/>
              <a:chOff x="0" y="0"/>
              <a:chExt cx="812800" cy="406400"/>
            </a:xfrm>
          </p:grpSpPr>
          <p:sp>
            <p:nvSpPr>
              <p:cNvPr id="34" name="Freeform 3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35" name="TextBox 35"/>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36" name="TextBox 36"/>
            <p:cNvSpPr txBox="1"/>
            <p:nvPr/>
          </p:nvSpPr>
          <p:spPr>
            <a:xfrm>
              <a:off x="21050250" y="422275"/>
              <a:ext cx="2222500" cy="1389548"/>
            </a:xfrm>
            <a:prstGeom prst="rect">
              <a:avLst/>
            </a:prstGeom>
          </p:spPr>
          <p:txBody>
            <a:bodyPr lIns="0" tIns="0" rIns="0" bIns="0" rtlCol="0" anchor="t">
              <a:spAutoFit/>
            </a:bodyPr>
            <a:lstStyle/>
            <a:p>
              <a:pPr algn="ctr">
                <a:lnSpc>
                  <a:spcPts val="2801"/>
                </a:lnSpc>
                <a:spcBef>
                  <a:spcPct val="0"/>
                </a:spcBef>
              </a:pPr>
              <a:r>
                <a:rPr lang="en-US" sz="2001" b="1">
                  <a:solidFill>
                    <a:srgbClr val="FFFFFF"/>
                  </a:solidFill>
                  <a:latin typeface="Inter Bold"/>
                  <a:ea typeface="Inter Bold"/>
                  <a:cs typeface="Inter Bold"/>
                  <a:sym typeface="Inter Bold"/>
                </a:rPr>
                <a:t>Dashboard for live monitoring</a:t>
              </a:r>
            </a:p>
          </p:txBody>
        </p:sp>
      </p:grpSp>
      <p:grpSp>
        <p:nvGrpSpPr>
          <p:cNvPr id="37" name="Group 37"/>
          <p:cNvGrpSpPr/>
          <p:nvPr/>
        </p:nvGrpSpPr>
        <p:grpSpPr>
          <a:xfrm>
            <a:off x="79353" y="2026022"/>
            <a:ext cx="18129293" cy="1285240"/>
            <a:chOff x="0" y="0"/>
            <a:chExt cx="24172391" cy="1713653"/>
          </a:xfrm>
        </p:grpSpPr>
        <p:sp>
          <p:nvSpPr>
            <p:cNvPr id="38" name="TextBox 38"/>
            <p:cNvSpPr txBox="1"/>
            <p:nvPr/>
          </p:nvSpPr>
          <p:spPr>
            <a:xfrm>
              <a:off x="0" y="-38100"/>
              <a:ext cx="7620000" cy="1751753"/>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Inter"/>
                  <a:ea typeface="Inter"/>
                  <a:cs typeface="Inter"/>
                  <a:sym typeface="Inter"/>
                </a:rPr>
                <a:t>A scheduled job or streaming listener continuously collects new Reddit comments so the system always receives fresh, real-time inputs.</a:t>
              </a:r>
            </a:p>
          </p:txBody>
        </p:sp>
        <p:sp>
          <p:nvSpPr>
            <p:cNvPr id="39" name="TextBox 39"/>
            <p:cNvSpPr txBox="1"/>
            <p:nvPr/>
          </p:nvSpPr>
          <p:spPr>
            <a:xfrm>
              <a:off x="8276195" y="-38100"/>
              <a:ext cx="7620000" cy="1751753"/>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Inter"/>
                  <a:ea typeface="Inter"/>
                  <a:cs typeface="Inter"/>
                  <a:sym typeface="Inter"/>
                </a:rPr>
                <a:t>Each comment’s timestamp is matched to the nearest estimated MLB pitch timestamp, enabling the system to understand the game context in real time.</a:t>
              </a:r>
            </a:p>
          </p:txBody>
        </p:sp>
        <p:sp>
          <p:nvSpPr>
            <p:cNvPr id="40" name="TextBox 40"/>
            <p:cNvSpPr txBox="1"/>
            <p:nvPr/>
          </p:nvSpPr>
          <p:spPr>
            <a:xfrm>
              <a:off x="16552391" y="-38100"/>
              <a:ext cx="7620000" cy="1751753"/>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Inter"/>
                  <a:ea typeface="Inter"/>
                  <a:cs typeface="Inter"/>
                  <a:sym typeface="Inter"/>
                </a:rPr>
                <a:t>System logs track model predictions; if language patterns or prediction distributions shift over time, the system detects “model drift” and triggers a retraining cycle with updated data.</a:t>
              </a:r>
            </a:p>
          </p:txBody>
        </p:sp>
      </p:grpSp>
      <p:grpSp>
        <p:nvGrpSpPr>
          <p:cNvPr id="41" name="Group 41"/>
          <p:cNvGrpSpPr/>
          <p:nvPr/>
        </p:nvGrpSpPr>
        <p:grpSpPr>
          <a:xfrm>
            <a:off x="79353" y="5923728"/>
            <a:ext cx="18014993" cy="1285240"/>
            <a:chOff x="0" y="0"/>
            <a:chExt cx="24019991" cy="1713653"/>
          </a:xfrm>
        </p:grpSpPr>
        <p:sp>
          <p:nvSpPr>
            <p:cNvPr id="42" name="TextBox 42"/>
            <p:cNvSpPr txBox="1"/>
            <p:nvPr/>
          </p:nvSpPr>
          <p:spPr>
            <a:xfrm>
              <a:off x="0" y="-38100"/>
              <a:ext cx="7620000" cy="1751753"/>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Inter"/>
                  <a:ea typeface="Inter"/>
                  <a:cs typeface="Inter"/>
                  <a:sym typeface="Inter"/>
                </a:rPr>
                <a:t>Every incoming comment is cleaned, tokenized, lemmatized, and normalized using the exact same steps used during model training to ensure consistent, reliable predictions.</a:t>
              </a:r>
            </a:p>
          </p:txBody>
        </p:sp>
        <p:sp>
          <p:nvSpPr>
            <p:cNvPr id="43" name="TextBox 43"/>
            <p:cNvSpPr txBox="1"/>
            <p:nvPr/>
          </p:nvSpPr>
          <p:spPr>
            <a:xfrm>
              <a:off x="8199995" y="-38100"/>
              <a:ext cx="7620000" cy="1751753"/>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Inter"/>
                  <a:ea typeface="Inter"/>
                  <a:cs typeface="Inter"/>
                  <a:sym typeface="Inter"/>
                </a:rPr>
                <a:t>A lightweight API hosts the fine-tuned DistilBERT model, receives cleaned text, and returns the predicted event_group along with confidence scores.</a:t>
              </a:r>
            </a:p>
          </p:txBody>
        </p:sp>
        <p:sp>
          <p:nvSpPr>
            <p:cNvPr id="44" name="TextBox 44"/>
            <p:cNvSpPr txBox="1"/>
            <p:nvPr/>
          </p:nvSpPr>
          <p:spPr>
            <a:xfrm>
              <a:off x="16399991" y="184150"/>
              <a:ext cx="7620000" cy="1307253"/>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Inter"/>
                  <a:ea typeface="Inter"/>
                  <a:cs typeface="Inter"/>
                  <a:sym typeface="Inter"/>
                </a:rPr>
                <a:t>Analysts can view real-time event predictions, sentiment trends, topic activity, and comment volume through a live dashboard.</a:t>
              </a:r>
            </a:p>
          </p:txBody>
        </p:sp>
      </p:grpSp>
      <p:sp>
        <p:nvSpPr>
          <p:cNvPr id="45" name="AutoShape 45"/>
          <p:cNvSpPr/>
          <p:nvPr/>
        </p:nvSpPr>
        <p:spPr>
          <a:xfrm flipV="1">
            <a:off x="1606924" y="3079381"/>
            <a:ext cx="0" cy="682468"/>
          </a:xfrm>
          <a:prstGeom prst="line">
            <a:avLst/>
          </a:prstGeom>
          <a:ln w="38100" cap="flat">
            <a:solidFill>
              <a:srgbClr val="000000"/>
            </a:solidFill>
            <a:prstDash val="solid"/>
            <a:headEnd type="none" w="sm" len="sm"/>
            <a:tailEnd type="arrow" w="med" len="sm"/>
          </a:ln>
        </p:spPr>
        <p:txBody>
          <a:bodyPr/>
          <a:lstStyle/>
          <a:p>
            <a:endParaRPr lang="en-US"/>
          </a:p>
        </p:txBody>
      </p:sp>
      <p:sp>
        <p:nvSpPr>
          <p:cNvPr id="46" name="AutoShape 46"/>
          <p:cNvSpPr/>
          <p:nvPr/>
        </p:nvSpPr>
        <p:spPr>
          <a:xfrm>
            <a:off x="4685931" y="5473141"/>
            <a:ext cx="0" cy="450587"/>
          </a:xfrm>
          <a:prstGeom prst="line">
            <a:avLst/>
          </a:prstGeom>
          <a:ln w="38100" cap="flat">
            <a:solidFill>
              <a:srgbClr val="000000"/>
            </a:solidFill>
            <a:prstDash val="solid"/>
            <a:headEnd type="none" w="sm" len="sm"/>
            <a:tailEnd type="arrow" w="med" len="sm"/>
          </a:ln>
        </p:spPr>
        <p:txBody>
          <a:bodyPr/>
          <a:lstStyle/>
          <a:p>
            <a:endParaRPr lang="en-US"/>
          </a:p>
        </p:txBody>
      </p:sp>
      <p:sp>
        <p:nvSpPr>
          <p:cNvPr id="47" name="AutoShape 47"/>
          <p:cNvSpPr/>
          <p:nvPr/>
        </p:nvSpPr>
        <p:spPr>
          <a:xfrm flipV="1">
            <a:off x="7900960" y="3079381"/>
            <a:ext cx="0" cy="682468"/>
          </a:xfrm>
          <a:prstGeom prst="line">
            <a:avLst/>
          </a:prstGeom>
          <a:ln w="38100" cap="flat">
            <a:solidFill>
              <a:srgbClr val="000000"/>
            </a:solidFill>
            <a:prstDash val="solid"/>
            <a:headEnd type="none" w="sm" len="sm"/>
            <a:tailEnd type="arrow" w="med" len="sm"/>
          </a:ln>
        </p:spPr>
        <p:txBody>
          <a:bodyPr/>
          <a:lstStyle/>
          <a:p>
            <a:endParaRPr lang="en-US"/>
          </a:p>
        </p:txBody>
      </p:sp>
      <p:sp>
        <p:nvSpPr>
          <p:cNvPr id="48" name="AutoShape 48"/>
          <p:cNvSpPr/>
          <p:nvPr/>
        </p:nvSpPr>
        <p:spPr>
          <a:xfrm>
            <a:off x="10685168" y="5473141"/>
            <a:ext cx="0" cy="450587"/>
          </a:xfrm>
          <a:prstGeom prst="line">
            <a:avLst/>
          </a:prstGeom>
          <a:ln w="38100" cap="flat">
            <a:solidFill>
              <a:srgbClr val="000000"/>
            </a:solidFill>
            <a:prstDash val="solid"/>
            <a:headEnd type="none" w="sm" len="sm"/>
            <a:tailEnd type="arrow" w="med" len="sm"/>
          </a:ln>
        </p:spPr>
        <p:txBody>
          <a:bodyPr/>
          <a:lstStyle/>
          <a:p>
            <a:endParaRPr lang="en-US"/>
          </a:p>
        </p:txBody>
      </p:sp>
      <p:sp>
        <p:nvSpPr>
          <p:cNvPr id="49" name="AutoShape 49"/>
          <p:cNvSpPr/>
          <p:nvPr/>
        </p:nvSpPr>
        <p:spPr>
          <a:xfrm>
            <a:off x="16040674" y="5473141"/>
            <a:ext cx="0" cy="450587"/>
          </a:xfrm>
          <a:prstGeom prst="line">
            <a:avLst/>
          </a:prstGeom>
          <a:ln w="38100" cap="flat">
            <a:solidFill>
              <a:srgbClr val="000000"/>
            </a:solidFill>
            <a:prstDash val="solid"/>
            <a:headEnd type="none" w="sm" len="sm"/>
            <a:tailEnd type="arrow" w="med" len="sm"/>
          </a:ln>
        </p:spPr>
        <p:txBody>
          <a:bodyPr/>
          <a:lstStyle/>
          <a:p>
            <a:endParaRPr lang="en-US"/>
          </a:p>
        </p:txBody>
      </p:sp>
      <p:sp>
        <p:nvSpPr>
          <p:cNvPr id="50" name="AutoShape 50"/>
          <p:cNvSpPr/>
          <p:nvPr/>
        </p:nvSpPr>
        <p:spPr>
          <a:xfrm flipV="1">
            <a:off x="13687287" y="3486866"/>
            <a:ext cx="0" cy="274983"/>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a:p>
        </p:txBody>
      </p:sp>
      <p:grpSp>
        <p:nvGrpSpPr>
          <p:cNvPr id="3" name="Group 3"/>
          <p:cNvGrpSpPr/>
          <p:nvPr/>
        </p:nvGrpSpPr>
        <p:grpSpPr>
          <a:xfrm>
            <a:off x="16882852" y="1028700"/>
            <a:ext cx="376448" cy="342900"/>
            <a:chOff x="0" y="0"/>
            <a:chExt cx="501930" cy="457200"/>
          </a:xfrm>
        </p:grpSpPr>
        <p:sp>
          <p:nvSpPr>
            <p:cNvPr id="4" name="AutoShape 4"/>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7" name="Group 7"/>
          <p:cNvGrpSpPr/>
          <p:nvPr/>
        </p:nvGrpSpPr>
        <p:grpSpPr>
          <a:xfrm>
            <a:off x="0" y="2469212"/>
            <a:ext cx="18288000" cy="5348577"/>
            <a:chOff x="0" y="0"/>
            <a:chExt cx="4816593" cy="1408679"/>
          </a:xfrm>
        </p:grpSpPr>
        <p:sp>
          <p:nvSpPr>
            <p:cNvPr id="8" name="Freeform 8"/>
            <p:cNvSpPr/>
            <p:nvPr/>
          </p:nvSpPr>
          <p:spPr>
            <a:xfrm>
              <a:off x="0" y="0"/>
              <a:ext cx="4816592" cy="1408679"/>
            </a:xfrm>
            <a:custGeom>
              <a:avLst/>
              <a:gdLst/>
              <a:ahLst/>
              <a:cxnLst/>
              <a:rect l="l" t="t" r="r" b="b"/>
              <a:pathLst>
                <a:path w="4816592" h="1408679">
                  <a:moveTo>
                    <a:pt x="0" y="0"/>
                  </a:moveTo>
                  <a:lnTo>
                    <a:pt x="4816592" y="0"/>
                  </a:lnTo>
                  <a:lnTo>
                    <a:pt x="4816592" y="1408679"/>
                  </a:lnTo>
                  <a:lnTo>
                    <a:pt x="0" y="1408679"/>
                  </a:lnTo>
                  <a:close/>
                </a:path>
              </a:pathLst>
            </a:custGeom>
            <a:solidFill>
              <a:srgbClr val="000000">
                <a:alpha val="40000"/>
              </a:srgbClr>
            </a:solidFill>
          </p:spPr>
          <p:txBody>
            <a:bodyPr/>
            <a:lstStyle/>
            <a:p>
              <a:endParaRPr lang="en-US"/>
            </a:p>
          </p:txBody>
        </p:sp>
        <p:sp>
          <p:nvSpPr>
            <p:cNvPr id="9" name="TextBox 9"/>
            <p:cNvSpPr txBox="1"/>
            <p:nvPr/>
          </p:nvSpPr>
          <p:spPr>
            <a:xfrm>
              <a:off x="0" y="-38100"/>
              <a:ext cx="4816593" cy="1446779"/>
            </a:xfrm>
            <a:prstGeom prst="rect">
              <a:avLst/>
            </a:prstGeom>
          </p:spPr>
          <p:txBody>
            <a:bodyPr lIns="50800" tIns="50800" rIns="50800" bIns="50800" rtlCol="0" anchor="ctr"/>
            <a:lstStyle/>
            <a:p>
              <a:pPr algn="ctr">
                <a:lnSpc>
                  <a:spcPts val="2940"/>
                </a:lnSpc>
              </a:pPr>
              <a:endParaRPr/>
            </a:p>
          </p:txBody>
        </p:sp>
      </p:grpSp>
      <p:sp>
        <p:nvSpPr>
          <p:cNvPr id="10" name="AutoShape 10"/>
          <p:cNvSpPr/>
          <p:nvPr/>
        </p:nvSpPr>
        <p:spPr>
          <a:xfrm flipV="1">
            <a:off x="13254959" y="2948069"/>
            <a:ext cx="0" cy="4390861"/>
          </a:xfrm>
          <a:prstGeom prst="line">
            <a:avLst/>
          </a:prstGeom>
          <a:ln w="3810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FFFFFF"/>
                </a:solidFill>
                <a:latin typeface="Inter Medium"/>
                <a:ea typeface="Inter Medium"/>
                <a:cs typeface="Inter Medium"/>
                <a:sym typeface="Inter Medium"/>
              </a:rPr>
              <a:t>Page 16</a:t>
            </a:r>
          </a:p>
        </p:txBody>
      </p:sp>
      <p:sp>
        <p:nvSpPr>
          <p:cNvPr id="12" name="TextBox 12"/>
          <p:cNvSpPr txBox="1"/>
          <p:nvPr/>
        </p:nvSpPr>
        <p:spPr>
          <a:xfrm>
            <a:off x="13557450" y="3773488"/>
            <a:ext cx="4551097" cy="2635250"/>
          </a:xfrm>
          <a:prstGeom prst="rect">
            <a:avLst/>
          </a:prstGeom>
        </p:spPr>
        <p:txBody>
          <a:bodyPr lIns="0" tIns="0" rIns="0" bIns="0" rtlCol="0" anchor="t">
            <a:spAutoFit/>
          </a:bodyPr>
          <a:lstStyle/>
          <a:p>
            <a:pPr algn="l">
              <a:lnSpc>
                <a:spcPts val="7000"/>
              </a:lnSpc>
              <a:spcBef>
                <a:spcPct val="0"/>
              </a:spcBef>
            </a:pPr>
            <a:r>
              <a:rPr lang="en-US" sz="5000">
                <a:solidFill>
                  <a:srgbClr val="FFFFFF"/>
                </a:solidFill>
                <a:latin typeface="Anton"/>
                <a:ea typeface="Anton"/>
                <a:cs typeface="Anton"/>
                <a:sym typeface="Anton"/>
              </a:rPr>
              <a:t>THANK YOU FOR EXPLORING BASEBALL WITH ME</a:t>
            </a:r>
          </a:p>
        </p:txBody>
      </p:sp>
      <p:sp>
        <p:nvSpPr>
          <p:cNvPr id="13" name="TextBox 13"/>
          <p:cNvSpPr txBox="1"/>
          <p:nvPr/>
        </p:nvSpPr>
        <p:spPr>
          <a:xfrm>
            <a:off x="1028700" y="914400"/>
            <a:ext cx="4723786" cy="1028700"/>
          </a:xfrm>
          <a:prstGeom prst="rect">
            <a:avLst/>
          </a:prstGeom>
        </p:spPr>
        <p:txBody>
          <a:bodyPr lIns="0" tIns="0" rIns="0" bIns="0" rtlCol="0" anchor="t">
            <a:spAutoFit/>
          </a:bodyPr>
          <a:lstStyle/>
          <a:p>
            <a:pPr algn="ctr">
              <a:lnSpc>
                <a:spcPts val="8400"/>
              </a:lnSpc>
              <a:spcBef>
                <a:spcPct val="0"/>
              </a:spcBef>
            </a:pPr>
            <a:r>
              <a:rPr lang="en-US" sz="6000" b="1">
                <a:solidFill>
                  <a:srgbClr val="FFFFFF"/>
                </a:solidFill>
                <a:latin typeface="Inter Medium"/>
                <a:ea typeface="Inter Medium"/>
                <a:cs typeface="Inter Medium"/>
                <a:sym typeface="Inter Medium"/>
              </a:rPr>
              <a:t>Conclusion</a:t>
            </a:r>
          </a:p>
        </p:txBody>
      </p:sp>
      <p:sp>
        <p:nvSpPr>
          <p:cNvPr id="14" name="TextBox 14"/>
          <p:cNvSpPr txBox="1"/>
          <p:nvPr/>
        </p:nvSpPr>
        <p:spPr>
          <a:xfrm>
            <a:off x="1028700" y="2397760"/>
            <a:ext cx="11921459" cy="5434330"/>
          </a:xfrm>
          <a:prstGeom prst="rect">
            <a:avLst/>
          </a:prstGeom>
        </p:spPr>
        <p:txBody>
          <a:bodyPr lIns="0" tIns="0" rIns="0" bIns="0" rtlCol="0" anchor="t">
            <a:spAutoFit/>
          </a:bodyPr>
          <a:lstStyle/>
          <a:p>
            <a:pPr marL="604521" lvl="1" indent="-302261" algn="l">
              <a:lnSpc>
                <a:spcPts val="3920"/>
              </a:lnSpc>
              <a:buAutoNum type="arabicPeriod"/>
            </a:pPr>
            <a:r>
              <a:rPr lang="en-US" sz="2800" b="1">
                <a:solidFill>
                  <a:srgbClr val="FFFFFF"/>
                </a:solidFill>
                <a:latin typeface="Inter Medium"/>
                <a:ea typeface="Inter Medium"/>
                <a:cs typeface="Inter Medium"/>
                <a:sym typeface="Inter Medium"/>
              </a:rPr>
              <a:t>The project demonstrated that MLB events can be inferred from Reddit commentary, but performance is constrained by short, informal text and imperfect temporal alignment.</a:t>
            </a:r>
          </a:p>
          <a:p>
            <a:pPr marL="604521" lvl="1" indent="-302261" algn="l">
              <a:lnSpc>
                <a:spcPts val="3920"/>
              </a:lnSpc>
              <a:buAutoNum type="arabicPeriod"/>
            </a:pPr>
            <a:r>
              <a:rPr lang="en-US" sz="2800" b="1">
                <a:solidFill>
                  <a:srgbClr val="FFFFFF"/>
                </a:solidFill>
                <a:latin typeface="Inter Medium"/>
                <a:ea typeface="Inter Medium"/>
                <a:cs typeface="Inter Medium"/>
                <a:sym typeface="Inter Medium"/>
              </a:rPr>
              <a:t>DistilBERT delivered the strongest accuracy, yet all models struggled with class imbalance and noisy labels, limiting Macro-F1.</a:t>
            </a:r>
          </a:p>
          <a:p>
            <a:pPr marL="604521" lvl="1" indent="-302261" algn="l">
              <a:lnSpc>
                <a:spcPts val="3920"/>
              </a:lnSpc>
              <a:buAutoNum type="arabicPeriod"/>
            </a:pPr>
            <a:r>
              <a:rPr lang="en-US" sz="2800" b="1">
                <a:solidFill>
                  <a:srgbClr val="FFFFFF"/>
                </a:solidFill>
                <a:latin typeface="Inter Medium"/>
                <a:ea typeface="Inter Medium"/>
                <a:cs typeface="Inter Medium"/>
                <a:sym typeface="Inter Medium"/>
              </a:rPr>
              <a:t>Sentiment remained largely neutral and did not vary meaningfully across events, while topic modeling showed broad conversational themes rather than event-specific patterns.</a:t>
            </a:r>
          </a:p>
          <a:p>
            <a:pPr marL="604521" lvl="1" indent="-302261" algn="l">
              <a:lnSpc>
                <a:spcPts val="3920"/>
              </a:lnSpc>
              <a:buAutoNum type="arabicPeriod"/>
            </a:pPr>
            <a:r>
              <a:rPr lang="en-US" sz="2800" b="1">
                <a:solidFill>
                  <a:srgbClr val="FFFFFF"/>
                </a:solidFill>
                <a:latin typeface="Inter Medium"/>
                <a:ea typeface="Inter Medium"/>
                <a:cs typeface="Inter Medium"/>
                <a:sym typeface="Inter Medium"/>
              </a:rPr>
              <a:t>Overall, the workflow is feasible and informative, but future gains require improved alignment methods, richer contextual models, and expanded multi-platform datasets.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6916" y="0"/>
            <a:ext cx="9821084" cy="10287000"/>
            <a:chOff x="0" y="0"/>
            <a:chExt cx="1521543" cy="1593725"/>
          </a:xfrm>
        </p:grpSpPr>
        <p:sp>
          <p:nvSpPr>
            <p:cNvPr id="3" name="Freeform 3"/>
            <p:cNvSpPr/>
            <p:nvPr/>
          </p:nvSpPr>
          <p:spPr>
            <a:xfrm>
              <a:off x="0" y="0"/>
              <a:ext cx="1521543" cy="1593725"/>
            </a:xfrm>
            <a:custGeom>
              <a:avLst/>
              <a:gdLst/>
              <a:ahLst/>
              <a:cxnLst/>
              <a:rect l="l" t="t" r="r" b="b"/>
              <a:pathLst>
                <a:path w="1521543" h="1593725">
                  <a:moveTo>
                    <a:pt x="0" y="0"/>
                  </a:moveTo>
                  <a:lnTo>
                    <a:pt x="1521543" y="0"/>
                  </a:lnTo>
                  <a:lnTo>
                    <a:pt x="1521543" y="1593725"/>
                  </a:lnTo>
                  <a:lnTo>
                    <a:pt x="0" y="1593725"/>
                  </a:lnTo>
                  <a:close/>
                </a:path>
              </a:pathLst>
            </a:custGeom>
            <a:blipFill>
              <a:blip r:embed="rId3"/>
              <a:stretch>
                <a:fillRect t="-21603" b="-21603"/>
              </a:stretch>
            </a:blipFill>
          </p:spPr>
          <p:txBody>
            <a:bodyPr/>
            <a:lstStyle/>
            <a:p>
              <a:endParaRPr lang="en-US"/>
            </a:p>
          </p:txBody>
        </p:sp>
      </p:grpSp>
      <p:grpSp>
        <p:nvGrpSpPr>
          <p:cNvPr id="4" name="Group 4"/>
          <p:cNvGrpSpPr/>
          <p:nvPr/>
        </p:nvGrpSpPr>
        <p:grpSpPr>
          <a:xfrm>
            <a:off x="16882852" y="1028700"/>
            <a:ext cx="376448" cy="342900"/>
            <a:chOff x="0" y="0"/>
            <a:chExt cx="501930" cy="457200"/>
          </a:xfrm>
        </p:grpSpPr>
        <p:sp>
          <p:nvSpPr>
            <p:cNvPr id="5" name="AutoShape 5"/>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8" name="TextBox 8"/>
          <p:cNvSpPr txBox="1"/>
          <p:nvPr/>
        </p:nvSpPr>
        <p:spPr>
          <a:xfrm>
            <a:off x="1028700" y="8902065"/>
            <a:ext cx="1270111"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Page 02</a:t>
            </a:r>
          </a:p>
        </p:txBody>
      </p:sp>
      <p:sp>
        <p:nvSpPr>
          <p:cNvPr id="9" name="TextBox 9"/>
          <p:cNvSpPr txBox="1"/>
          <p:nvPr/>
        </p:nvSpPr>
        <p:spPr>
          <a:xfrm>
            <a:off x="635666" y="1760509"/>
            <a:ext cx="7031284" cy="251269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Anton"/>
                <a:ea typeface="Anton"/>
                <a:cs typeface="Anton"/>
                <a:sym typeface="Anton"/>
              </a:rPr>
              <a:t>PURPOSE &amp; OBJECTIVES</a:t>
            </a:r>
          </a:p>
        </p:txBody>
      </p:sp>
      <p:sp>
        <p:nvSpPr>
          <p:cNvPr id="10" name="TextBox 10"/>
          <p:cNvSpPr txBox="1"/>
          <p:nvPr/>
        </p:nvSpPr>
        <p:spPr>
          <a:xfrm>
            <a:off x="635666" y="5549409"/>
            <a:ext cx="7031284" cy="20669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Inter"/>
                <a:ea typeface="Inter"/>
                <a:cs typeface="Inter"/>
                <a:sym typeface="Inter"/>
              </a:rPr>
              <a:t>Transform unstructured fan commentary into structured, real-time insights aligned with MLB game events.</a:t>
            </a:r>
          </a:p>
        </p:txBody>
      </p:sp>
      <p:grpSp>
        <p:nvGrpSpPr>
          <p:cNvPr id="11" name="Group 11"/>
          <p:cNvGrpSpPr/>
          <p:nvPr/>
        </p:nvGrpSpPr>
        <p:grpSpPr>
          <a:xfrm>
            <a:off x="9859592" y="2104679"/>
            <a:ext cx="1543050" cy="1543050"/>
            <a:chOff x="0" y="0"/>
            <a:chExt cx="406400" cy="406400"/>
          </a:xfrm>
        </p:grpSpPr>
        <p:sp>
          <p:nvSpPr>
            <p:cNvPr id="12" name="Freeform 12"/>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3" name="TextBox 13"/>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10145388" y="2586961"/>
            <a:ext cx="971458" cy="521335"/>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Inter Medium"/>
                <a:ea typeface="Inter Medium"/>
                <a:cs typeface="Inter Medium"/>
                <a:sym typeface="Inter Medium"/>
              </a:rPr>
              <a:t>01</a:t>
            </a:r>
          </a:p>
        </p:txBody>
      </p:sp>
      <p:grpSp>
        <p:nvGrpSpPr>
          <p:cNvPr id="15" name="Group 15"/>
          <p:cNvGrpSpPr/>
          <p:nvPr/>
        </p:nvGrpSpPr>
        <p:grpSpPr>
          <a:xfrm>
            <a:off x="11402642" y="2104679"/>
            <a:ext cx="5856658" cy="1543050"/>
            <a:chOff x="0" y="0"/>
            <a:chExt cx="1542494" cy="406400"/>
          </a:xfrm>
        </p:grpSpPr>
        <p:sp>
          <p:nvSpPr>
            <p:cNvPr id="16" name="Freeform 16"/>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17" name="TextBox 17"/>
            <p:cNvSpPr txBox="1"/>
            <p:nvPr/>
          </p:nvSpPr>
          <p:spPr>
            <a:xfrm>
              <a:off x="0" y="-38100"/>
              <a:ext cx="1542494" cy="444500"/>
            </a:xfrm>
            <a:prstGeom prst="rect">
              <a:avLst/>
            </a:prstGeom>
          </p:spPr>
          <p:txBody>
            <a:bodyPr lIns="50800" tIns="50800" rIns="50800" bIns="50800" rtlCol="0" anchor="ctr"/>
            <a:lstStyle/>
            <a:p>
              <a:pPr algn="l">
                <a:lnSpc>
                  <a:spcPts val="2940"/>
                </a:lnSpc>
              </a:pPr>
              <a:endParaRPr/>
            </a:p>
          </p:txBody>
        </p:sp>
      </p:grpSp>
      <p:sp>
        <p:nvSpPr>
          <p:cNvPr id="18" name="TextBox 18"/>
          <p:cNvSpPr txBox="1"/>
          <p:nvPr/>
        </p:nvSpPr>
        <p:spPr>
          <a:xfrm>
            <a:off x="11859048" y="2431703"/>
            <a:ext cx="4943846" cy="8509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Inter"/>
                <a:ea typeface="Inter"/>
                <a:cs typeface="Inter"/>
                <a:sym typeface="Inter"/>
              </a:rPr>
              <a:t>Build a 10k+ record corpus of Reddit baseball commentary</a:t>
            </a:r>
          </a:p>
        </p:txBody>
      </p:sp>
      <p:grpSp>
        <p:nvGrpSpPr>
          <p:cNvPr id="19" name="Group 19"/>
          <p:cNvGrpSpPr/>
          <p:nvPr/>
        </p:nvGrpSpPr>
        <p:grpSpPr>
          <a:xfrm>
            <a:off x="9859592" y="3974869"/>
            <a:ext cx="1543050" cy="1543050"/>
            <a:chOff x="0" y="0"/>
            <a:chExt cx="406400" cy="406400"/>
          </a:xfrm>
        </p:grpSpPr>
        <p:sp>
          <p:nvSpPr>
            <p:cNvPr id="20" name="Freeform 20"/>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1" name="TextBox 21"/>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22" name="TextBox 22"/>
          <p:cNvSpPr txBox="1"/>
          <p:nvPr/>
        </p:nvSpPr>
        <p:spPr>
          <a:xfrm>
            <a:off x="10145388" y="4457151"/>
            <a:ext cx="971458" cy="521335"/>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Inter Medium"/>
                <a:ea typeface="Inter Medium"/>
                <a:cs typeface="Inter Medium"/>
                <a:sym typeface="Inter Medium"/>
              </a:rPr>
              <a:t>02</a:t>
            </a:r>
          </a:p>
        </p:txBody>
      </p:sp>
      <p:grpSp>
        <p:nvGrpSpPr>
          <p:cNvPr id="23" name="Group 23"/>
          <p:cNvGrpSpPr/>
          <p:nvPr/>
        </p:nvGrpSpPr>
        <p:grpSpPr>
          <a:xfrm>
            <a:off x="11402642" y="3974869"/>
            <a:ext cx="5856658" cy="1543050"/>
            <a:chOff x="0" y="0"/>
            <a:chExt cx="1542494" cy="406400"/>
          </a:xfrm>
        </p:grpSpPr>
        <p:sp>
          <p:nvSpPr>
            <p:cNvPr id="24" name="Freeform 24"/>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25" name="TextBox 25"/>
            <p:cNvSpPr txBox="1"/>
            <p:nvPr/>
          </p:nvSpPr>
          <p:spPr>
            <a:xfrm>
              <a:off x="0" y="-38100"/>
              <a:ext cx="1542494" cy="444500"/>
            </a:xfrm>
            <a:prstGeom prst="rect">
              <a:avLst/>
            </a:prstGeom>
          </p:spPr>
          <p:txBody>
            <a:bodyPr lIns="50800" tIns="50800" rIns="50800" bIns="50800" rtlCol="0" anchor="ctr"/>
            <a:lstStyle/>
            <a:p>
              <a:pPr algn="l">
                <a:lnSpc>
                  <a:spcPts val="2940"/>
                </a:lnSpc>
              </a:pPr>
              <a:endParaRPr/>
            </a:p>
          </p:txBody>
        </p:sp>
      </p:grpSp>
      <p:sp>
        <p:nvSpPr>
          <p:cNvPr id="26" name="TextBox 26"/>
          <p:cNvSpPr txBox="1"/>
          <p:nvPr/>
        </p:nvSpPr>
        <p:spPr>
          <a:xfrm>
            <a:off x="11859048" y="4301894"/>
            <a:ext cx="4943846" cy="8509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Inter"/>
                <a:ea typeface="Inter"/>
                <a:cs typeface="Inter"/>
                <a:sym typeface="Inter"/>
              </a:rPr>
              <a:t>Preprocess, analyze, and model text for event recognition</a:t>
            </a:r>
          </a:p>
        </p:txBody>
      </p:sp>
      <p:grpSp>
        <p:nvGrpSpPr>
          <p:cNvPr id="27" name="Group 27"/>
          <p:cNvGrpSpPr/>
          <p:nvPr/>
        </p:nvGrpSpPr>
        <p:grpSpPr>
          <a:xfrm>
            <a:off x="9859592" y="5845060"/>
            <a:ext cx="1543050" cy="1543050"/>
            <a:chOff x="0" y="0"/>
            <a:chExt cx="406400" cy="406400"/>
          </a:xfrm>
        </p:grpSpPr>
        <p:sp>
          <p:nvSpPr>
            <p:cNvPr id="28" name="Freeform 28"/>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9" name="TextBox 29"/>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30" name="TextBox 30"/>
          <p:cNvSpPr txBox="1"/>
          <p:nvPr/>
        </p:nvSpPr>
        <p:spPr>
          <a:xfrm>
            <a:off x="10145388" y="6327342"/>
            <a:ext cx="971458" cy="521335"/>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Inter Medium"/>
                <a:ea typeface="Inter Medium"/>
                <a:cs typeface="Inter Medium"/>
                <a:sym typeface="Inter Medium"/>
              </a:rPr>
              <a:t>03</a:t>
            </a:r>
          </a:p>
        </p:txBody>
      </p:sp>
      <p:grpSp>
        <p:nvGrpSpPr>
          <p:cNvPr id="31" name="Group 31"/>
          <p:cNvGrpSpPr/>
          <p:nvPr/>
        </p:nvGrpSpPr>
        <p:grpSpPr>
          <a:xfrm>
            <a:off x="11402642" y="5845060"/>
            <a:ext cx="5856658" cy="1543050"/>
            <a:chOff x="0" y="0"/>
            <a:chExt cx="1542494" cy="406400"/>
          </a:xfrm>
        </p:grpSpPr>
        <p:sp>
          <p:nvSpPr>
            <p:cNvPr id="32" name="Freeform 32"/>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33" name="TextBox 33"/>
            <p:cNvSpPr txBox="1"/>
            <p:nvPr/>
          </p:nvSpPr>
          <p:spPr>
            <a:xfrm>
              <a:off x="0" y="-38100"/>
              <a:ext cx="1542494" cy="444500"/>
            </a:xfrm>
            <a:prstGeom prst="rect">
              <a:avLst/>
            </a:prstGeom>
          </p:spPr>
          <p:txBody>
            <a:bodyPr lIns="50800" tIns="50800" rIns="50800" bIns="50800" rtlCol="0" anchor="ctr"/>
            <a:lstStyle/>
            <a:p>
              <a:pPr algn="just">
                <a:lnSpc>
                  <a:spcPts val="3499"/>
                </a:lnSpc>
              </a:pPr>
              <a:endParaRPr/>
            </a:p>
          </p:txBody>
        </p:sp>
      </p:grpSp>
      <p:sp>
        <p:nvSpPr>
          <p:cNvPr id="34" name="TextBox 34"/>
          <p:cNvSpPr txBox="1"/>
          <p:nvPr/>
        </p:nvSpPr>
        <p:spPr>
          <a:xfrm>
            <a:off x="11859048" y="6172084"/>
            <a:ext cx="4943846" cy="85090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Inter"/>
                <a:ea typeface="Inter"/>
                <a:cs typeface="Inter"/>
                <a:sym typeface="Inter"/>
              </a:rPr>
              <a:t>Compare traditional NLP and transformer-based classifiers</a:t>
            </a:r>
          </a:p>
        </p:txBody>
      </p:sp>
      <p:grpSp>
        <p:nvGrpSpPr>
          <p:cNvPr id="35" name="Group 35"/>
          <p:cNvGrpSpPr/>
          <p:nvPr/>
        </p:nvGrpSpPr>
        <p:grpSpPr>
          <a:xfrm>
            <a:off x="9859592" y="7723505"/>
            <a:ext cx="1543050" cy="1543050"/>
            <a:chOff x="0" y="0"/>
            <a:chExt cx="406400" cy="406400"/>
          </a:xfrm>
        </p:grpSpPr>
        <p:sp>
          <p:nvSpPr>
            <p:cNvPr id="36" name="Freeform 36"/>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37" name="TextBox 37"/>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38" name="TextBox 38"/>
          <p:cNvSpPr txBox="1"/>
          <p:nvPr/>
        </p:nvSpPr>
        <p:spPr>
          <a:xfrm>
            <a:off x="10145388" y="8205787"/>
            <a:ext cx="971458" cy="521335"/>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Inter Medium"/>
                <a:ea typeface="Inter Medium"/>
                <a:cs typeface="Inter Medium"/>
                <a:sym typeface="Inter Medium"/>
              </a:rPr>
              <a:t>04</a:t>
            </a:r>
          </a:p>
        </p:txBody>
      </p:sp>
      <p:grpSp>
        <p:nvGrpSpPr>
          <p:cNvPr id="39" name="Group 39"/>
          <p:cNvGrpSpPr/>
          <p:nvPr/>
        </p:nvGrpSpPr>
        <p:grpSpPr>
          <a:xfrm>
            <a:off x="11402642" y="7715250"/>
            <a:ext cx="5856658" cy="1559560"/>
            <a:chOff x="0" y="0"/>
            <a:chExt cx="1542494" cy="410748"/>
          </a:xfrm>
        </p:grpSpPr>
        <p:sp>
          <p:nvSpPr>
            <p:cNvPr id="40" name="Freeform 40"/>
            <p:cNvSpPr/>
            <p:nvPr/>
          </p:nvSpPr>
          <p:spPr>
            <a:xfrm>
              <a:off x="0" y="0"/>
              <a:ext cx="1542494" cy="410748"/>
            </a:xfrm>
            <a:custGeom>
              <a:avLst/>
              <a:gdLst/>
              <a:ahLst/>
              <a:cxnLst/>
              <a:rect l="l" t="t" r="r" b="b"/>
              <a:pathLst>
                <a:path w="1542494" h="410748">
                  <a:moveTo>
                    <a:pt x="0" y="0"/>
                  </a:moveTo>
                  <a:lnTo>
                    <a:pt x="1542494" y="0"/>
                  </a:lnTo>
                  <a:lnTo>
                    <a:pt x="1542494" y="410748"/>
                  </a:lnTo>
                  <a:lnTo>
                    <a:pt x="0" y="410748"/>
                  </a:lnTo>
                  <a:close/>
                </a:path>
              </a:pathLst>
            </a:custGeom>
            <a:solidFill>
              <a:srgbClr val="FFFFFF"/>
            </a:solidFill>
          </p:spPr>
          <p:txBody>
            <a:bodyPr/>
            <a:lstStyle/>
            <a:p>
              <a:endParaRPr lang="en-US"/>
            </a:p>
          </p:txBody>
        </p:sp>
        <p:sp>
          <p:nvSpPr>
            <p:cNvPr id="41" name="TextBox 41"/>
            <p:cNvSpPr txBox="1"/>
            <p:nvPr/>
          </p:nvSpPr>
          <p:spPr>
            <a:xfrm>
              <a:off x="0" y="-38100"/>
              <a:ext cx="1542494" cy="448848"/>
            </a:xfrm>
            <a:prstGeom prst="rect">
              <a:avLst/>
            </a:prstGeom>
          </p:spPr>
          <p:txBody>
            <a:bodyPr lIns="50800" tIns="50800" rIns="50800" bIns="50800" rtlCol="0" anchor="ctr"/>
            <a:lstStyle/>
            <a:p>
              <a:pPr algn="l">
                <a:lnSpc>
                  <a:spcPts val="3079"/>
                </a:lnSpc>
              </a:pPr>
              <a:endParaRPr/>
            </a:p>
          </p:txBody>
        </p:sp>
      </p:grpSp>
      <p:sp>
        <p:nvSpPr>
          <p:cNvPr id="42" name="TextBox 42"/>
          <p:cNvSpPr txBox="1"/>
          <p:nvPr/>
        </p:nvSpPr>
        <p:spPr>
          <a:xfrm>
            <a:off x="12049362" y="8050530"/>
            <a:ext cx="4563217" cy="8509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Inter"/>
                <a:ea typeface="Inter"/>
                <a:cs typeface="Inter"/>
                <a:sym typeface="Inter"/>
              </a:rPr>
              <a:t>Design a realistic deployment plan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54288" y="0"/>
            <a:ext cx="7269957" cy="10287000"/>
            <a:chOff x="0" y="0"/>
            <a:chExt cx="844730" cy="1195294"/>
          </a:xfrm>
        </p:grpSpPr>
        <p:sp>
          <p:nvSpPr>
            <p:cNvPr id="3" name="Freeform 3"/>
            <p:cNvSpPr/>
            <p:nvPr/>
          </p:nvSpPr>
          <p:spPr>
            <a:xfrm>
              <a:off x="0" y="0"/>
              <a:ext cx="844730" cy="1195294"/>
            </a:xfrm>
            <a:custGeom>
              <a:avLst/>
              <a:gdLst/>
              <a:ahLst/>
              <a:cxnLst/>
              <a:rect l="l" t="t" r="r" b="b"/>
              <a:pathLst>
                <a:path w="844730" h="1195294">
                  <a:moveTo>
                    <a:pt x="203200" y="0"/>
                  </a:moveTo>
                  <a:lnTo>
                    <a:pt x="844730" y="0"/>
                  </a:lnTo>
                  <a:lnTo>
                    <a:pt x="641530" y="1195294"/>
                  </a:lnTo>
                  <a:lnTo>
                    <a:pt x="0" y="1195294"/>
                  </a:lnTo>
                  <a:lnTo>
                    <a:pt x="203200" y="0"/>
                  </a:lnTo>
                  <a:close/>
                </a:path>
              </a:pathLst>
            </a:custGeom>
            <a:blipFill>
              <a:blip r:embed="rId3"/>
              <a:stretch>
                <a:fillRect t="-3003" b="-3003"/>
              </a:stretch>
            </a:blipFill>
          </p:spPr>
          <p:txBody>
            <a:bodyPr/>
            <a:lstStyle/>
            <a:p>
              <a:endParaRPr lang="en-US"/>
            </a:p>
          </p:txBody>
        </p:sp>
      </p:grpSp>
      <p:grpSp>
        <p:nvGrpSpPr>
          <p:cNvPr id="4" name="Group 4"/>
          <p:cNvGrpSpPr/>
          <p:nvPr/>
        </p:nvGrpSpPr>
        <p:grpSpPr>
          <a:xfrm>
            <a:off x="16882852" y="1028700"/>
            <a:ext cx="376448" cy="342900"/>
            <a:chOff x="0" y="0"/>
            <a:chExt cx="501930" cy="457200"/>
          </a:xfrm>
        </p:grpSpPr>
        <p:sp>
          <p:nvSpPr>
            <p:cNvPr id="5" name="AutoShape 5"/>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8" name="TextBox 8"/>
          <p:cNvSpPr txBox="1"/>
          <p:nvPr/>
        </p:nvSpPr>
        <p:spPr>
          <a:xfrm>
            <a:off x="1102113" y="885825"/>
            <a:ext cx="7369092"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RESEARCH QUESTIONS</a:t>
            </a:r>
          </a:p>
        </p:txBody>
      </p:sp>
      <p:sp>
        <p:nvSpPr>
          <p:cNvPr id="9" name="TextBox 9"/>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03</a:t>
            </a:r>
          </a:p>
        </p:txBody>
      </p:sp>
      <p:sp>
        <p:nvSpPr>
          <p:cNvPr id="10" name="TextBox 10"/>
          <p:cNvSpPr txBox="1"/>
          <p:nvPr/>
        </p:nvSpPr>
        <p:spPr>
          <a:xfrm>
            <a:off x="1102113" y="8419465"/>
            <a:ext cx="7369092" cy="1153795"/>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Inter"/>
                <a:ea typeface="Inter"/>
                <a:cs typeface="Inter"/>
                <a:sym typeface="Inter"/>
              </a:rPr>
              <a:t>Can models trained on comments with known outcomes effectively generalize to unseen games or new social media platforms?</a:t>
            </a:r>
          </a:p>
        </p:txBody>
      </p:sp>
      <p:sp>
        <p:nvSpPr>
          <p:cNvPr id="11" name="TextBox 11"/>
          <p:cNvSpPr txBox="1"/>
          <p:nvPr/>
        </p:nvSpPr>
        <p:spPr>
          <a:xfrm>
            <a:off x="1102113" y="6712932"/>
            <a:ext cx="7369092" cy="154432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Inter"/>
                <a:ea typeface="Inter"/>
                <a:cs typeface="Inter"/>
                <a:sym typeface="Inter"/>
              </a:rPr>
              <a:t>How do classic NLP methods like TF-IDF compare to transformer-based models like BERT or Longformer in predicting events from fan discourse?</a:t>
            </a:r>
          </a:p>
          <a:p>
            <a:pPr algn="just">
              <a:lnSpc>
                <a:spcPts val="3079"/>
              </a:lnSpc>
              <a:spcBef>
                <a:spcPct val="0"/>
              </a:spcBef>
            </a:pPr>
            <a:endParaRPr lang="en-US" sz="2199">
              <a:solidFill>
                <a:srgbClr val="000000"/>
              </a:solidFill>
              <a:latin typeface="Inter"/>
              <a:ea typeface="Inter"/>
              <a:cs typeface="Inter"/>
              <a:sym typeface="Inter"/>
            </a:endParaRPr>
          </a:p>
        </p:txBody>
      </p:sp>
      <p:sp>
        <p:nvSpPr>
          <p:cNvPr id="12" name="TextBox 12"/>
          <p:cNvSpPr txBox="1"/>
          <p:nvPr/>
        </p:nvSpPr>
        <p:spPr>
          <a:xfrm>
            <a:off x="1396034" y="2322449"/>
            <a:ext cx="6781251" cy="17272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ea typeface="Inter"/>
                <a:cs typeface="Inter"/>
                <a:sym typeface="Inter"/>
              </a:rPr>
              <a:t>How effectively can NLP and machine-learning models classify MLB in-game events from Reddit comments aligned to play-by-play data?</a:t>
            </a:r>
          </a:p>
        </p:txBody>
      </p:sp>
      <p:sp>
        <p:nvSpPr>
          <p:cNvPr id="13" name="TextBox 13"/>
          <p:cNvSpPr txBox="1"/>
          <p:nvPr/>
        </p:nvSpPr>
        <p:spPr>
          <a:xfrm>
            <a:off x="1028700" y="4487951"/>
            <a:ext cx="2012319"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Sub-Questions</a:t>
            </a:r>
          </a:p>
        </p:txBody>
      </p:sp>
      <p:sp>
        <p:nvSpPr>
          <p:cNvPr id="14" name="TextBox 14"/>
          <p:cNvSpPr txBox="1"/>
          <p:nvPr/>
        </p:nvSpPr>
        <p:spPr>
          <a:xfrm>
            <a:off x="1028700" y="5006399"/>
            <a:ext cx="7515918" cy="154432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Inter"/>
                <a:ea typeface="Inter"/>
                <a:cs typeface="Inter"/>
                <a:sym typeface="Inter"/>
              </a:rPr>
              <a:t>How can temporal alignment be accurately used between Reddit comments and MLB play-by-play data to approximate actual game events?</a:t>
            </a:r>
          </a:p>
          <a:p>
            <a:pPr algn="just">
              <a:lnSpc>
                <a:spcPts val="3079"/>
              </a:lnSpc>
              <a:spcBef>
                <a:spcPct val="0"/>
              </a:spcBef>
            </a:pPr>
            <a:endParaRPr lang="en-US" sz="2199">
              <a:solidFill>
                <a:srgbClr val="000000"/>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0" y="0"/>
            <a:ext cx="7506144" cy="10287000"/>
            <a:chOff x="0" y="0"/>
            <a:chExt cx="808684" cy="1108283"/>
          </a:xfrm>
        </p:grpSpPr>
        <p:sp>
          <p:nvSpPr>
            <p:cNvPr id="7" name="Freeform 7"/>
            <p:cNvSpPr/>
            <p:nvPr/>
          </p:nvSpPr>
          <p:spPr>
            <a:xfrm>
              <a:off x="0" y="0"/>
              <a:ext cx="808684" cy="1108283"/>
            </a:xfrm>
            <a:custGeom>
              <a:avLst/>
              <a:gdLst/>
              <a:ahLst/>
              <a:cxnLst/>
              <a:rect l="l" t="t" r="r" b="b"/>
              <a:pathLst>
                <a:path w="808684" h="1108283">
                  <a:moveTo>
                    <a:pt x="0" y="0"/>
                  </a:moveTo>
                  <a:lnTo>
                    <a:pt x="808684" y="0"/>
                  </a:lnTo>
                  <a:lnTo>
                    <a:pt x="808684" y="1108283"/>
                  </a:lnTo>
                  <a:lnTo>
                    <a:pt x="0" y="1108283"/>
                  </a:lnTo>
                  <a:close/>
                </a:path>
              </a:pathLst>
            </a:custGeom>
            <a:blipFill>
              <a:blip r:embed="rId3"/>
              <a:stretch>
                <a:fillRect t="-4725" b="-4725"/>
              </a:stretch>
            </a:blipFill>
          </p:spPr>
          <p:txBody>
            <a:bodyPr/>
            <a:lstStyle/>
            <a:p>
              <a:endParaRPr lang="en-US"/>
            </a:p>
          </p:txBody>
        </p:sp>
      </p:grpSp>
      <p:sp>
        <p:nvSpPr>
          <p:cNvPr id="8" name="TextBox 8"/>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04</a:t>
            </a:r>
          </a:p>
        </p:txBody>
      </p:sp>
      <p:sp>
        <p:nvSpPr>
          <p:cNvPr id="9" name="TextBox 9"/>
          <p:cNvSpPr txBox="1"/>
          <p:nvPr/>
        </p:nvSpPr>
        <p:spPr>
          <a:xfrm>
            <a:off x="8815324" y="681990"/>
            <a:ext cx="7501432"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PROBLEM MOTIVATION</a:t>
            </a:r>
          </a:p>
        </p:txBody>
      </p:sp>
      <p:sp>
        <p:nvSpPr>
          <p:cNvPr id="10" name="TextBox 10"/>
          <p:cNvSpPr txBox="1"/>
          <p:nvPr/>
        </p:nvSpPr>
        <p:spPr>
          <a:xfrm>
            <a:off x="8346504" y="3219608"/>
            <a:ext cx="8439070" cy="1884046"/>
          </a:xfrm>
          <a:prstGeom prst="rect">
            <a:avLst/>
          </a:prstGeom>
        </p:spPr>
        <p:txBody>
          <a:bodyPr lIns="0" tIns="0" rIns="0" bIns="0" rtlCol="0" anchor="t">
            <a:spAutoFit/>
          </a:bodyPr>
          <a:lstStyle/>
          <a:p>
            <a:pPr algn="l">
              <a:lnSpc>
                <a:spcPts val="3779"/>
              </a:lnSpc>
              <a:spcBef>
                <a:spcPct val="0"/>
              </a:spcBef>
            </a:pPr>
            <a:r>
              <a:rPr lang="en-US" sz="2699">
                <a:solidFill>
                  <a:srgbClr val="000000"/>
                </a:solidFill>
                <a:latin typeface="Inter"/>
                <a:ea typeface="Inter"/>
                <a:cs typeface="Inter"/>
                <a:sym typeface="Inter"/>
              </a:rPr>
              <a:t> Fan reactions on social media are rich but unstructured. Teams lack a systematic way to interpret these comments in real time or correlate sentiment with game events.</a:t>
            </a:r>
          </a:p>
        </p:txBody>
      </p:sp>
      <p:sp>
        <p:nvSpPr>
          <p:cNvPr id="11" name="TextBox 11"/>
          <p:cNvSpPr txBox="1"/>
          <p:nvPr/>
        </p:nvSpPr>
        <p:spPr>
          <a:xfrm>
            <a:off x="8346504" y="6080998"/>
            <a:ext cx="8439070" cy="1407796"/>
          </a:xfrm>
          <a:prstGeom prst="rect">
            <a:avLst/>
          </a:prstGeom>
        </p:spPr>
        <p:txBody>
          <a:bodyPr lIns="0" tIns="0" rIns="0" bIns="0" rtlCol="0" anchor="t">
            <a:spAutoFit/>
          </a:bodyPr>
          <a:lstStyle/>
          <a:p>
            <a:pPr algn="l">
              <a:lnSpc>
                <a:spcPts val="3779"/>
              </a:lnSpc>
              <a:spcBef>
                <a:spcPct val="0"/>
              </a:spcBef>
            </a:pPr>
            <a:r>
              <a:rPr lang="en-US" sz="2699">
                <a:solidFill>
                  <a:srgbClr val="000000"/>
                </a:solidFill>
                <a:latin typeface="Inter"/>
                <a:ea typeface="Inter"/>
                <a:cs typeface="Inter"/>
                <a:sym typeface="Inter"/>
              </a:rPr>
              <a:t> This project bridges play-by-play data with public fan conversation, enabling scalable event recognition for real-time analytics.</a:t>
            </a:r>
          </a:p>
        </p:txBody>
      </p:sp>
      <p:sp>
        <p:nvSpPr>
          <p:cNvPr id="12" name="TextBox 12"/>
          <p:cNvSpPr txBox="1"/>
          <p:nvPr/>
        </p:nvSpPr>
        <p:spPr>
          <a:xfrm>
            <a:off x="8346504" y="5344676"/>
            <a:ext cx="2278335"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Inter Medium"/>
                <a:ea typeface="Inter Medium"/>
                <a:cs typeface="Inter Medium"/>
                <a:sym typeface="Inter Medium"/>
              </a:rPr>
              <a:t>Contribution</a:t>
            </a:r>
          </a:p>
        </p:txBody>
      </p:sp>
      <p:sp>
        <p:nvSpPr>
          <p:cNvPr id="13" name="TextBox 13"/>
          <p:cNvSpPr txBox="1"/>
          <p:nvPr/>
        </p:nvSpPr>
        <p:spPr>
          <a:xfrm>
            <a:off x="8346504" y="2483286"/>
            <a:ext cx="3502596"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Inter Medium"/>
                <a:ea typeface="Inter Medium"/>
                <a:cs typeface="Inter Medium"/>
                <a:sym typeface="Inter Medium"/>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11981071" y="1566689"/>
            <a:ext cx="6306929" cy="8720311"/>
            <a:chOff x="0" y="0"/>
            <a:chExt cx="801561" cy="1108283"/>
          </a:xfrm>
        </p:grpSpPr>
        <p:sp>
          <p:nvSpPr>
            <p:cNvPr id="7" name="Freeform 7"/>
            <p:cNvSpPr/>
            <p:nvPr/>
          </p:nvSpPr>
          <p:spPr>
            <a:xfrm>
              <a:off x="0" y="0"/>
              <a:ext cx="801561" cy="1108283"/>
            </a:xfrm>
            <a:custGeom>
              <a:avLst/>
              <a:gdLst/>
              <a:ahLst/>
              <a:cxnLst/>
              <a:rect l="l" t="t" r="r" b="b"/>
              <a:pathLst>
                <a:path w="801561" h="1108283">
                  <a:moveTo>
                    <a:pt x="0" y="0"/>
                  </a:moveTo>
                  <a:lnTo>
                    <a:pt x="801561" y="0"/>
                  </a:lnTo>
                  <a:lnTo>
                    <a:pt x="801561" y="1108283"/>
                  </a:lnTo>
                  <a:lnTo>
                    <a:pt x="0" y="1108283"/>
                  </a:lnTo>
                  <a:close/>
                </a:path>
              </a:pathLst>
            </a:custGeom>
            <a:blipFill>
              <a:blip r:embed="rId3"/>
              <a:stretch>
                <a:fillRect t="-4277" b="-4277"/>
              </a:stretch>
            </a:blipFill>
          </p:spPr>
          <p:txBody>
            <a:bodyPr/>
            <a:lstStyle/>
            <a:p>
              <a:endParaRPr lang="en-US"/>
            </a:p>
          </p:txBody>
        </p:sp>
      </p:grpSp>
      <p:sp>
        <p:nvSpPr>
          <p:cNvPr id="8" name="Freeform 8"/>
          <p:cNvSpPr/>
          <p:nvPr/>
        </p:nvSpPr>
        <p:spPr>
          <a:xfrm>
            <a:off x="6934200" y="3218725"/>
            <a:ext cx="4796799" cy="3758565"/>
          </a:xfrm>
          <a:custGeom>
            <a:avLst/>
            <a:gdLst/>
            <a:ahLst/>
            <a:cxnLst/>
            <a:rect l="l" t="t" r="r" b="b"/>
            <a:pathLst>
              <a:path w="5099078" h="3995418">
                <a:moveTo>
                  <a:pt x="0" y="0"/>
                </a:moveTo>
                <a:lnTo>
                  <a:pt x="5099078" y="0"/>
                </a:lnTo>
                <a:lnTo>
                  <a:pt x="5099078" y="3995417"/>
                </a:lnTo>
                <a:lnTo>
                  <a:pt x="0" y="3995417"/>
                </a:lnTo>
                <a:lnTo>
                  <a:pt x="0" y="0"/>
                </a:lnTo>
                <a:close/>
              </a:path>
            </a:pathLst>
          </a:custGeom>
          <a:blipFill>
            <a:blip r:embed="rId4"/>
            <a:stretch>
              <a:fillRect r="-4592" b="-586"/>
            </a:stretch>
          </a:blipFill>
        </p:spPr>
        <p:txBody>
          <a:bodyPr/>
          <a:lstStyle/>
          <a:p>
            <a:endParaRPr lang="en-US"/>
          </a:p>
        </p:txBody>
      </p:sp>
      <p:sp>
        <p:nvSpPr>
          <p:cNvPr id="9" name="TextBox 9"/>
          <p:cNvSpPr txBox="1"/>
          <p:nvPr/>
        </p:nvSpPr>
        <p:spPr>
          <a:xfrm>
            <a:off x="1028700" y="9363075"/>
            <a:ext cx="1270111"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Page 05</a:t>
            </a:r>
          </a:p>
        </p:txBody>
      </p:sp>
      <p:sp>
        <p:nvSpPr>
          <p:cNvPr id="10" name="TextBox 10"/>
          <p:cNvSpPr txBox="1"/>
          <p:nvPr/>
        </p:nvSpPr>
        <p:spPr>
          <a:xfrm>
            <a:off x="896993" y="885825"/>
            <a:ext cx="6342796"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CORPUS CREATION</a:t>
            </a:r>
          </a:p>
        </p:txBody>
      </p:sp>
      <p:sp>
        <p:nvSpPr>
          <p:cNvPr id="11" name="TextBox 11"/>
          <p:cNvSpPr txBox="1"/>
          <p:nvPr/>
        </p:nvSpPr>
        <p:spPr>
          <a:xfrm>
            <a:off x="1254789" y="2601849"/>
            <a:ext cx="5627204" cy="2501265"/>
          </a:xfrm>
          <a:prstGeom prst="rect">
            <a:avLst/>
          </a:prstGeom>
        </p:spPr>
        <p:txBody>
          <a:bodyPr lIns="0" tIns="0" rIns="0" bIns="0" rtlCol="0" anchor="t">
            <a:spAutoFit/>
          </a:bodyPr>
          <a:lstStyle/>
          <a:p>
            <a:pPr marL="518157" lvl="1" indent="-259078" algn="l">
              <a:lnSpc>
                <a:spcPts val="3359"/>
              </a:lnSpc>
              <a:buFont typeface="Arial"/>
              <a:buChar char="•"/>
            </a:pPr>
            <a:r>
              <a:rPr lang="en-US" sz="2399">
                <a:solidFill>
                  <a:srgbClr val="000000"/>
                </a:solidFill>
                <a:latin typeface="Inter"/>
                <a:ea typeface="Inter"/>
                <a:cs typeface="Inter"/>
                <a:sym typeface="Inter"/>
              </a:rPr>
              <a:t>Reddit r/baseball Game Thread posts</a:t>
            </a:r>
          </a:p>
          <a:p>
            <a:pPr marL="518157" lvl="1" indent="-259078" algn="l">
              <a:lnSpc>
                <a:spcPts val="3359"/>
              </a:lnSpc>
              <a:buFont typeface="Arial"/>
              <a:buChar char="•"/>
            </a:pPr>
            <a:r>
              <a:rPr lang="en-US" sz="2399">
                <a:solidFill>
                  <a:srgbClr val="000000"/>
                </a:solidFill>
                <a:latin typeface="Inter"/>
                <a:ea typeface="Inter"/>
                <a:cs typeface="Inter"/>
                <a:sym typeface="Inter"/>
              </a:rPr>
              <a:t>MLB Statcast play-by-play data</a:t>
            </a:r>
          </a:p>
          <a:p>
            <a:pPr marL="518157" lvl="1" indent="-259078" algn="l">
              <a:lnSpc>
                <a:spcPts val="3359"/>
              </a:lnSpc>
              <a:buFont typeface="Arial"/>
              <a:buChar char="•"/>
            </a:pPr>
            <a:r>
              <a:rPr lang="en-US" sz="2399">
                <a:solidFill>
                  <a:srgbClr val="000000"/>
                </a:solidFill>
                <a:latin typeface="Inter"/>
                <a:ea typeface="Inter"/>
                <a:cs typeface="Inter"/>
                <a:sym typeface="Inter"/>
              </a:rPr>
              <a:t>Combined into structured CSVs with timestamps + metadata</a:t>
            </a:r>
          </a:p>
          <a:p>
            <a:pPr algn="l">
              <a:lnSpc>
                <a:spcPts val="3359"/>
              </a:lnSpc>
              <a:spcBef>
                <a:spcPct val="0"/>
              </a:spcBef>
            </a:pPr>
            <a:endParaRPr lang="en-US" sz="2399">
              <a:solidFill>
                <a:srgbClr val="000000"/>
              </a:solidFill>
              <a:latin typeface="Inter"/>
              <a:ea typeface="Inter"/>
              <a:cs typeface="Inter"/>
              <a:sym typeface="Inter"/>
            </a:endParaRPr>
          </a:p>
        </p:txBody>
      </p:sp>
      <p:sp>
        <p:nvSpPr>
          <p:cNvPr id="12" name="TextBox 12"/>
          <p:cNvSpPr txBox="1"/>
          <p:nvPr/>
        </p:nvSpPr>
        <p:spPr>
          <a:xfrm>
            <a:off x="2972532" y="2134362"/>
            <a:ext cx="2191717" cy="455295"/>
          </a:xfrm>
          <a:prstGeom prst="rect">
            <a:avLst/>
          </a:prstGeom>
        </p:spPr>
        <p:txBody>
          <a:bodyPr lIns="0" tIns="0" rIns="0" bIns="0" rtlCol="0" anchor="t">
            <a:spAutoFit/>
          </a:bodyPr>
          <a:lstStyle/>
          <a:p>
            <a:pPr algn="ctr">
              <a:lnSpc>
                <a:spcPts val="3779"/>
              </a:lnSpc>
              <a:spcBef>
                <a:spcPct val="0"/>
              </a:spcBef>
            </a:pPr>
            <a:r>
              <a:rPr lang="en-US" sz="2699" b="1">
                <a:solidFill>
                  <a:srgbClr val="000000"/>
                </a:solidFill>
                <a:latin typeface="Inter Medium"/>
                <a:ea typeface="Inter Medium"/>
                <a:cs typeface="Inter Medium"/>
                <a:sym typeface="Inter Medium"/>
              </a:rPr>
              <a:t>Data Sources</a:t>
            </a:r>
          </a:p>
        </p:txBody>
      </p:sp>
      <p:sp>
        <p:nvSpPr>
          <p:cNvPr id="13" name="TextBox 13"/>
          <p:cNvSpPr txBox="1"/>
          <p:nvPr/>
        </p:nvSpPr>
        <p:spPr>
          <a:xfrm>
            <a:off x="3082665" y="5115306"/>
            <a:ext cx="1971452" cy="455295"/>
          </a:xfrm>
          <a:prstGeom prst="rect">
            <a:avLst/>
          </a:prstGeom>
        </p:spPr>
        <p:txBody>
          <a:bodyPr lIns="0" tIns="0" rIns="0" bIns="0" rtlCol="0" anchor="t">
            <a:spAutoFit/>
          </a:bodyPr>
          <a:lstStyle/>
          <a:p>
            <a:pPr algn="ctr">
              <a:lnSpc>
                <a:spcPts val="3779"/>
              </a:lnSpc>
              <a:spcBef>
                <a:spcPct val="0"/>
              </a:spcBef>
            </a:pPr>
            <a:r>
              <a:rPr lang="en-US" sz="2699" b="1">
                <a:solidFill>
                  <a:srgbClr val="000000"/>
                </a:solidFill>
                <a:latin typeface="Inter Medium"/>
                <a:ea typeface="Inter Medium"/>
                <a:cs typeface="Inter Medium"/>
                <a:sym typeface="Inter Medium"/>
              </a:rPr>
              <a:t>Corpus Size</a:t>
            </a:r>
          </a:p>
        </p:txBody>
      </p:sp>
      <p:sp>
        <p:nvSpPr>
          <p:cNvPr id="14" name="TextBox 14"/>
          <p:cNvSpPr txBox="1"/>
          <p:nvPr/>
        </p:nvSpPr>
        <p:spPr>
          <a:xfrm>
            <a:off x="1254789" y="5582793"/>
            <a:ext cx="5627204" cy="3758565"/>
          </a:xfrm>
          <a:prstGeom prst="rect">
            <a:avLst/>
          </a:prstGeom>
        </p:spPr>
        <p:txBody>
          <a:bodyPr lIns="0" tIns="0" rIns="0" bIns="0" rtlCol="0" anchor="t">
            <a:spAutoFit/>
          </a:bodyPr>
          <a:lstStyle/>
          <a:p>
            <a:pPr marL="518157" lvl="1" indent="-259078" algn="l">
              <a:lnSpc>
                <a:spcPts val="3359"/>
              </a:lnSpc>
              <a:buFont typeface="Arial"/>
              <a:buChar char="•"/>
            </a:pPr>
            <a:r>
              <a:rPr lang="en-US" sz="2399">
                <a:solidFill>
                  <a:srgbClr val="000000"/>
                </a:solidFill>
                <a:latin typeface="Inter"/>
                <a:ea typeface="Inter"/>
                <a:cs typeface="Inter"/>
                <a:sym typeface="Inter"/>
              </a:rPr>
              <a:t>Pulled from 7 Reddit posts on Game Threads between October 24 - November 1st</a:t>
            </a:r>
          </a:p>
          <a:p>
            <a:pPr marL="518157" lvl="1" indent="-259078" algn="l">
              <a:lnSpc>
                <a:spcPts val="3359"/>
              </a:lnSpc>
              <a:buFont typeface="Arial"/>
              <a:buChar char="•"/>
            </a:pPr>
            <a:r>
              <a:rPr lang="en-US" sz="2399">
                <a:solidFill>
                  <a:srgbClr val="000000"/>
                </a:solidFill>
                <a:latin typeface="Inter"/>
                <a:ea typeface="Inter"/>
                <a:cs typeface="Inter"/>
                <a:sym typeface="Inter"/>
              </a:rPr>
              <a:t>17,500 Comments collected</a:t>
            </a:r>
          </a:p>
          <a:p>
            <a:pPr marL="518157" lvl="1" indent="-259078" algn="l">
              <a:lnSpc>
                <a:spcPts val="3359"/>
              </a:lnSpc>
              <a:buFont typeface="Arial"/>
              <a:buChar char="•"/>
            </a:pPr>
            <a:r>
              <a:rPr lang="en-US" sz="2399">
                <a:solidFill>
                  <a:srgbClr val="000000"/>
                </a:solidFill>
                <a:latin typeface="Inter"/>
                <a:ea typeface="Inter"/>
                <a:cs typeface="Inter"/>
                <a:sym typeface="Inter"/>
              </a:rPr>
              <a:t>Using MLB Statcast API 2,411 pitches + results/description pulled</a:t>
            </a:r>
          </a:p>
          <a:p>
            <a:pPr marL="518157" lvl="1" indent="-259078" algn="l">
              <a:lnSpc>
                <a:spcPts val="3359"/>
              </a:lnSpc>
              <a:buFont typeface="Arial"/>
              <a:buChar char="•"/>
            </a:pPr>
            <a:r>
              <a:rPr lang="en-US" sz="2399">
                <a:solidFill>
                  <a:srgbClr val="000000"/>
                </a:solidFill>
                <a:latin typeface="Inter"/>
                <a:ea typeface="Inter"/>
                <a:cs typeface="Inter"/>
                <a:sym typeface="Inter"/>
              </a:rPr>
              <a:t>Event alignment applied via nearest-timestamp matching</a:t>
            </a:r>
          </a:p>
          <a:p>
            <a:pPr algn="l">
              <a:lnSpc>
                <a:spcPts val="3359"/>
              </a:lnSpc>
              <a:spcBef>
                <a:spcPct val="0"/>
              </a:spcBef>
            </a:pPr>
            <a:endParaRPr lang="en-US" sz="2399">
              <a:solidFill>
                <a:srgbClr val="000000"/>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2098838" y="2161097"/>
            <a:ext cx="22083648" cy="2863813"/>
            <a:chOff x="0" y="0"/>
            <a:chExt cx="29444864" cy="3818417"/>
          </a:xfrm>
        </p:grpSpPr>
        <p:grpSp>
          <p:nvGrpSpPr>
            <p:cNvPr id="7" name="Group 7"/>
            <p:cNvGrpSpPr/>
            <p:nvPr/>
          </p:nvGrpSpPr>
          <p:grpSpPr>
            <a:xfrm>
              <a:off x="0" y="0"/>
              <a:ext cx="21688419" cy="3818417"/>
              <a:chOff x="0" y="0"/>
              <a:chExt cx="1890058" cy="332760"/>
            </a:xfrm>
          </p:grpSpPr>
          <p:sp>
            <p:nvSpPr>
              <p:cNvPr id="8" name="Freeform 8"/>
              <p:cNvSpPr/>
              <p:nvPr/>
            </p:nvSpPr>
            <p:spPr>
              <a:xfrm>
                <a:off x="0" y="0"/>
                <a:ext cx="1890058" cy="332760"/>
              </a:xfrm>
              <a:custGeom>
                <a:avLst/>
                <a:gdLst/>
                <a:ahLst/>
                <a:cxnLst/>
                <a:rect l="l" t="t" r="r" b="b"/>
                <a:pathLst>
                  <a:path w="1890058" h="332760">
                    <a:moveTo>
                      <a:pt x="203200" y="0"/>
                    </a:moveTo>
                    <a:lnTo>
                      <a:pt x="1890058" y="0"/>
                    </a:lnTo>
                    <a:lnTo>
                      <a:pt x="1686858" y="332760"/>
                    </a:lnTo>
                    <a:lnTo>
                      <a:pt x="0" y="332760"/>
                    </a:lnTo>
                    <a:lnTo>
                      <a:pt x="203200" y="0"/>
                    </a:lnTo>
                    <a:close/>
                  </a:path>
                </a:pathLst>
              </a:custGeom>
              <a:blipFill>
                <a:blip r:embed="rId3"/>
                <a:stretch>
                  <a:fillRect t="-139213" b="-139213"/>
                </a:stretch>
              </a:blipFill>
            </p:spPr>
            <p:txBody>
              <a:bodyPr/>
              <a:lstStyle/>
              <a:p>
                <a:endParaRPr lang="en-US"/>
              </a:p>
            </p:txBody>
          </p:sp>
        </p:grpSp>
        <p:grpSp>
          <p:nvGrpSpPr>
            <p:cNvPr id="9" name="Group 9"/>
            <p:cNvGrpSpPr/>
            <p:nvPr/>
          </p:nvGrpSpPr>
          <p:grpSpPr>
            <a:xfrm>
              <a:off x="19616299" y="0"/>
              <a:ext cx="9828564" cy="3818417"/>
              <a:chOff x="0" y="0"/>
              <a:chExt cx="856520" cy="332760"/>
            </a:xfrm>
          </p:grpSpPr>
          <p:sp>
            <p:nvSpPr>
              <p:cNvPr id="10" name="Freeform 10"/>
              <p:cNvSpPr/>
              <p:nvPr/>
            </p:nvSpPr>
            <p:spPr>
              <a:xfrm>
                <a:off x="0" y="0"/>
                <a:ext cx="856520" cy="332760"/>
              </a:xfrm>
              <a:custGeom>
                <a:avLst/>
                <a:gdLst/>
                <a:ahLst/>
                <a:cxnLst/>
                <a:rect l="l" t="t" r="r" b="b"/>
                <a:pathLst>
                  <a:path w="856520" h="332760">
                    <a:moveTo>
                      <a:pt x="203200" y="0"/>
                    </a:moveTo>
                    <a:lnTo>
                      <a:pt x="856520" y="0"/>
                    </a:lnTo>
                    <a:lnTo>
                      <a:pt x="653320" y="332760"/>
                    </a:lnTo>
                    <a:lnTo>
                      <a:pt x="0" y="332760"/>
                    </a:lnTo>
                    <a:lnTo>
                      <a:pt x="203200" y="0"/>
                    </a:lnTo>
                    <a:close/>
                  </a:path>
                </a:pathLst>
              </a:custGeom>
              <a:blipFill>
                <a:blip r:embed="rId4"/>
                <a:stretch>
                  <a:fillRect t="-46524" b="-46524"/>
                </a:stretch>
              </a:blipFill>
            </p:spPr>
            <p:txBody>
              <a:bodyPr/>
              <a:lstStyle/>
              <a:p>
                <a:endParaRPr lang="en-US"/>
              </a:p>
            </p:txBody>
          </p:sp>
        </p:grpSp>
      </p:grpSp>
      <p:grpSp>
        <p:nvGrpSpPr>
          <p:cNvPr id="11" name="Group 11"/>
          <p:cNvGrpSpPr/>
          <p:nvPr/>
        </p:nvGrpSpPr>
        <p:grpSpPr>
          <a:xfrm>
            <a:off x="0" y="5267671"/>
            <a:ext cx="18288000" cy="2143125"/>
            <a:chOff x="0" y="0"/>
            <a:chExt cx="24384000" cy="2857500"/>
          </a:xfrm>
        </p:grpSpPr>
        <p:grpSp>
          <p:nvGrpSpPr>
            <p:cNvPr id="12" name="Group 12"/>
            <p:cNvGrpSpPr/>
            <p:nvPr/>
          </p:nvGrpSpPr>
          <p:grpSpPr>
            <a:xfrm>
              <a:off x="0" y="0"/>
              <a:ext cx="5715000" cy="2857500"/>
              <a:chOff x="0" y="0"/>
              <a:chExt cx="812800" cy="406400"/>
            </a:xfrm>
          </p:grpSpPr>
          <p:sp>
            <p:nvSpPr>
              <p:cNvPr id="13" name="Freeform 13"/>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4" name="TextBox 14"/>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486991" y="428413"/>
              <a:ext cx="2813363" cy="1943524"/>
            </a:xfrm>
            <a:prstGeom prst="rect">
              <a:avLst/>
            </a:prstGeom>
          </p:spPr>
          <p:txBody>
            <a:bodyPr lIns="0" tIns="0" rIns="0" bIns="0" rtlCol="0" anchor="t">
              <a:spAutoFit/>
            </a:bodyPr>
            <a:lstStyle/>
            <a:p>
              <a:pPr algn="ctr">
                <a:lnSpc>
                  <a:spcPts val="3919"/>
                </a:lnSpc>
              </a:pPr>
              <a:r>
                <a:rPr lang="en-US" sz="2799" b="1">
                  <a:solidFill>
                    <a:srgbClr val="FFFFFF"/>
                  </a:solidFill>
                  <a:latin typeface="Inter Bold"/>
                  <a:ea typeface="Inter Bold"/>
                  <a:cs typeface="Inter Bold"/>
                  <a:sym typeface="Inter Bold"/>
                </a:rPr>
                <a:t>Normalize Timestamp to UTC</a:t>
              </a:r>
            </a:p>
          </p:txBody>
        </p:sp>
        <p:grpSp>
          <p:nvGrpSpPr>
            <p:cNvPr id="16" name="Group 16"/>
            <p:cNvGrpSpPr/>
            <p:nvPr/>
          </p:nvGrpSpPr>
          <p:grpSpPr>
            <a:xfrm>
              <a:off x="4667250" y="0"/>
              <a:ext cx="5715000" cy="2857500"/>
              <a:chOff x="0" y="0"/>
              <a:chExt cx="812800" cy="406400"/>
            </a:xfrm>
          </p:grpSpPr>
          <p:sp>
            <p:nvSpPr>
              <p:cNvPr id="17" name="Freeform 17"/>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8" name="TextBox 18"/>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19" name="TextBox 19"/>
            <p:cNvSpPr txBox="1"/>
            <p:nvPr/>
          </p:nvSpPr>
          <p:spPr>
            <a:xfrm>
              <a:off x="6071344" y="205951"/>
              <a:ext cx="2835778" cy="2397972"/>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Inter Medium"/>
                  <a:ea typeface="Inter Medium"/>
                  <a:cs typeface="Inter Medium"/>
                  <a:sym typeface="Inter Medium"/>
                </a:rPr>
                <a:t>Reconstruct missing pitch timestamps dynamically</a:t>
              </a:r>
            </a:p>
          </p:txBody>
        </p:sp>
        <p:grpSp>
          <p:nvGrpSpPr>
            <p:cNvPr id="20" name="Group 20"/>
            <p:cNvGrpSpPr/>
            <p:nvPr/>
          </p:nvGrpSpPr>
          <p:grpSpPr>
            <a:xfrm>
              <a:off x="9334500" y="0"/>
              <a:ext cx="5715000" cy="2857500"/>
              <a:chOff x="0" y="0"/>
              <a:chExt cx="812800" cy="406400"/>
            </a:xfrm>
          </p:grpSpPr>
          <p:sp>
            <p:nvSpPr>
              <p:cNvPr id="21" name="Freeform 21"/>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2" name="TextBox 22"/>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10734725" y="156845"/>
              <a:ext cx="2861615" cy="2496186"/>
            </a:xfrm>
            <a:prstGeom prst="rect">
              <a:avLst/>
            </a:prstGeom>
          </p:spPr>
          <p:txBody>
            <a:bodyPr lIns="0" tIns="0" rIns="0" bIns="0" rtlCol="0" anchor="t">
              <a:spAutoFit/>
            </a:bodyPr>
            <a:lstStyle/>
            <a:p>
              <a:pPr algn="ctr">
                <a:lnSpc>
                  <a:spcPts val="3779"/>
                </a:lnSpc>
                <a:spcBef>
                  <a:spcPct val="0"/>
                </a:spcBef>
              </a:pPr>
              <a:r>
                <a:rPr lang="en-US" sz="2699" b="1">
                  <a:solidFill>
                    <a:srgbClr val="FFFFFF"/>
                  </a:solidFill>
                  <a:latin typeface="Inter Medium"/>
                  <a:ea typeface="Inter Medium"/>
                  <a:cs typeface="Inter Medium"/>
                  <a:sym typeface="Inter Medium"/>
                </a:rPr>
                <a:t>Synchonize pitch timing via pitch-clock logic</a:t>
              </a:r>
            </a:p>
          </p:txBody>
        </p:sp>
        <p:grpSp>
          <p:nvGrpSpPr>
            <p:cNvPr id="24" name="Group 24"/>
            <p:cNvGrpSpPr/>
            <p:nvPr/>
          </p:nvGrpSpPr>
          <p:grpSpPr>
            <a:xfrm>
              <a:off x="14001750" y="0"/>
              <a:ext cx="5715000" cy="2857500"/>
              <a:chOff x="0" y="0"/>
              <a:chExt cx="812800" cy="406400"/>
            </a:xfrm>
          </p:grpSpPr>
          <p:sp>
            <p:nvSpPr>
              <p:cNvPr id="25" name="Freeform 25"/>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6" name="TextBox 26"/>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27" name="TextBox 27"/>
            <p:cNvSpPr txBox="1"/>
            <p:nvPr/>
          </p:nvSpPr>
          <p:spPr>
            <a:xfrm>
              <a:off x="15416395" y="-27517"/>
              <a:ext cx="2771195" cy="2874434"/>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Inter Medium"/>
                  <a:ea typeface="Inter Medium"/>
                  <a:cs typeface="Inter Medium"/>
                  <a:sym typeface="Inter Medium"/>
                </a:rPr>
                <a:t>Merge comments to closest pitch within ±300 seconds</a:t>
              </a:r>
            </a:p>
          </p:txBody>
        </p:sp>
        <p:grpSp>
          <p:nvGrpSpPr>
            <p:cNvPr id="28" name="Group 28"/>
            <p:cNvGrpSpPr/>
            <p:nvPr/>
          </p:nvGrpSpPr>
          <p:grpSpPr>
            <a:xfrm>
              <a:off x="18669000" y="0"/>
              <a:ext cx="5715000" cy="2857500"/>
              <a:chOff x="0" y="0"/>
              <a:chExt cx="812800" cy="406400"/>
            </a:xfrm>
          </p:grpSpPr>
          <p:sp>
            <p:nvSpPr>
              <p:cNvPr id="29" name="Freeform 2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30" name="TextBox 30"/>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31" name="TextBox 31"/>
            <p:cNvSpPr txBox="1"/>
            <p:nvPr/>
          </p:nvSpPr>
          <p:spPr>
            <a:xfrm>
              <a:off x="20090065" y="-27517"/>
              <a:ext cx="2922335" cy="2874434"/>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Inter Medium"/>
                  <a:ea typeface="Inter Medium"/>
                  <a:cs typeface="Inter Medium"/>
                  <a:sym typeface="Inter Medium"/>
                </a:rPr>
                <a:t>Remove unmatched or out-of-window comments</a:t>
              </a:r>
            </a:p>
          </p:txBody>
        </p:sp>
      </p:grpSp>
      <p:sp>
        <p:nvSpPr>
          <p:cNvPr id="32" name="Freeform 32"/>
          <p:cNvSpPr/>
          <p:nvPr/>
        </p:nvSpPr>
        <p:spPr>
          <a:xfrm>
            <a:off x="4317766" y="7653558"/>
            <a:ext cx="9652469" cy="1897773"/>
          </a:xfrm>
          <a:custGeom>
            <a:avLst/>
            <a:gdLst/>
            <a:ahLst/>
            <a:cxnLst/>
            <a:rect l="l" t="t" r="r" b="b"/>
            <a:pathLst>
              <a:path w="9652469" h="1897773">
                <a:moveTo>
                  <a:pt x="0" y="0"/>
                </a:moveTo>
                <a:lnTo>
                  <a:pt x="9652468" y="0"/>
                </a:lnTo>
                <a:lnTo>
                  <a:pt x="9652468" y="1897773"/>
                </a:lnTo>
                <a:lnTo>
                  <a:pt x="0" y="1897773"/>
                </a:lnTo>
                <a:lnTo>
                  <a:pt x="0" y="0"/>
                </a:lnTo>
                <a:close/>
              </a:path>
            </a:pathLst>
          </a:custGeom>
          <a:blipFill>
            <a:blip r:embed="rId5"/>
            <a:stretch>
              <a:fillRect/>
            </a:stretch>
          </a:blipFill>
        </p:spPr>
        <p:txBody>
          <a:bodyPr/>
          <a:lstStyle/>
          <a:p>
            <a:endParaRPr lang="en-US"/>
          </a:p>
        </p:txBody>
      </p:sp>
      <p:sp>
        <p:nvSpPr>
          <p:cNvPr id="33" name="TextBox 33"/>
          <p:cNvSpPr txBox="1"/>
          <p:nvPr/>
        </p:nvSpPr>
        <p:spPr>
          <a:xfrm>
            <a:off x="1028700" y="681990"/>
            <a:ext cx="15270398" cy="123634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Anton"/>
                <a:ea typeface="Anton"/>
                <a:cs typeface="Anton"/>
                <a:sym typeface="Anton"/>
              </a:rPr>
              <a:t>EVENT ALIGNMENT PIPELINE</a:t>
            </a:r>
          </a:p>
        </p:txBody>
      </p:sp>
      <p:sp>
        <p:nvSpPr>
          <p:cNvPr id="34" name="TextBox 34"/>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0" y="1942074"/>
            <a:ext cx="18288000" cy="8344926"/>
            <a:chOff x="0" y="0"/>
            <a:chExt cx="2514545" cy="1147402"/>
          </a:xfrm>
        </p:grpSpPr>
        <p:sp>
          <p:nvSpPr>
            <p:cNvPr id="7" name="Freeform 7"/>
            <p:cNvSpPr/>
            <p:nvPr/>
          </p:nvSpPr>
          <p:spPr>
            <a:xfrm>
              <a:off x="0" y="0"/>
              <a:ext cx="2514545" cy="1147402"/>
            </a:xfrm>
            <a:custGeom>
              <a:avLst/>
              <a:gdLst/>
              <a:ahLst/>
              <a:cxnLst/>
              <a:rect l="l" t="t" r="r" b="b"/>
              <a:pathLst>
                <a:path w="2514545" h="1147402">
                  <a:moveTo>
                    <a:pt x="0" y="0"/>
                  </a:moveTo>
                  <a:lnTo>
                    <a:pt x="2514545" y="0"/>
                  </a:lnTo>
                  <a:lnTo>
                    <a:pt x="2514545" y="1147402"/>
                  </a:lnTo>
                  <a:lnTo>
                    <a:pt x="0" y="1147402"/>
                  </a:lnTo>
                  <a:close/>
                </a:path>
              </a:pathLst>
            </a:custGeom>
            <a:blipFill>
              <a:blip r:embed="rId3"/>
              <a:stretch>
                <a:fillRect t="-32181" b="-32181"/>
              </a:stretch>
            </a:blipFill>
          </p:spPr>
          <p:txBody>
            <a:bodyPr/>
            <a:lstStyle/>
            <a:p>
              <a:endParaRPr lang="en-US"/>
            </a:p>
          </p:txBody>
        </p:sp>
      </p:grpSp>
      <p:grpSp>
        <p:nvGrpSpPr>
          <p:cNvPr id="8" name="Group 8"/>
          <p:cNvGrpSpPr/>
          <p:nvPr/>
        </p:nvGrpSpPr>
        <p:grpSpPr>
          <a:xfrm>
            <a:off x="9509954" y="7795956"/>
            <a:ext cx="1619250" cy="1619250"/>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0" name="TextBox 10"/>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9833850" y="8336341"/>
            <a:ext cx="971458" cy="4813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Inter Medium"/>
                <a:ea typeface="Inter Medium"/>
                <a:cs typeface="Inter Medium"/>
                <a:sym typeface="Inter Medium"/>
              </a:rPr>
              <a:t>04</a:t>
            </a:r>
          </a:p>
        </p:txBody>
      </p:sp>
      <p:grpSp>
        <p:nvGrpSpPr>
          <p:cNvPr id="12" name="Group 12"/>
          <p:cNvGrpSpPr/>
          <p:nvPr/>
        </p:nvGrpSpPr>
        <p:grpSpPr>
          <a:xfrm>
            <a:off x="11113424" y="7795956"/>
            <a:ext cx="6145876" cy="1619250"/>
            <a:chOff x="0" y="0"/>
            <a:chExt cx="1542494" cy="406400"/>
          </a:xfrm>
        </p:grpSpPr>
        <p:sp>
          <p:nvSpPr>
            <p:cNvPr id="13" name="Freeform 13"/>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14" name="TextBox 14"/>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1435185" y="7789183"/>
            <a:ext cx="5502355" cy="701675"/>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Inter Medium"/>
                <a:ea typeface="Inter Medium"/>
                <a:cs typeface="Inter Medium"/>
                <a:sym typeface="Inter Medium"/>
              </a:rPr>
              <a:t>Tokenization, Stopword removal, &amp; Lemmatization</a:t>
            </a:r>
          </a:p>
        </p:txBody>
      </p:sp>
      <p:sp>
        <p:nvSpPr>
          <p:cNvPr id="16" name="TextBox 16"/>
          <p:cNvSpPr txBox="1"/>
          <p:nvPr/>
        </p:nvSpPr>
        <p:spPr>
          <a:xfrm>
            <a:off x="11162175" y="8503134"/>
            <a:ext cx="6048375" cy="87122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Inter"/>
                <a:ea typeface="Inter"/>
                <a:cs typeface="Inter"/>
                <a:sym typeface="Inter"/>
              </a:rPr>
              <a:t>Separates text into units, filters out low-value filler terms, and reduces words to their base for a compact, coherent vocabulary.</a:t>
            </a:r>
          </a:p>
        </p:txBody>
      </p:sp>
      <p:grpSp>
        <p:nvGrpSpPr>
          <p:cNvPr id="17" name="Group 17"/>
          <p:cNvGrpSpPr/>
          <p:nvPr/>
        </p:nvGrpSpPr>
        <p:grpSpPr>
          <a:xfrm>
            <a:off x="1028700" y="7795956"/>
            <a:ext cx="1619250" cy="1619250"/>
            <a:chOff x="0" y="0"/>
            <a:chExt cx="406400" cy="406400"/>
          </a:xfrm>
        </p:grpSpPr>
        <p:sp>
          <p:nvSpPr>
            <p:cNvPr id="18" name="Freeform 18"/>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9" name="TextBox 19"/>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20" name="TextBox 20"/>
          <p:cNvSpPr txBox="1"/>
          <p:nvPr/>
        </p:nvSpPr>
        <p:spPr>
          <a:xfrm>
            <a:off x="1352596" y="8336341"/>
            <a:ext cx="971458" cy="4813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Inter Medium"/>
                <a:ea typeface="Inter Medium"/>
                <a:cs typeface="Inter Medium"/>
                <a:sym typeface="Inter Medium"/>
              </a:rPr>
              <a:t>05</a:t>
            </a:r>
          </a:p>
        </p:txBody>
      </p:sp>
      <p:grpSp>
        <p:nvGrpSpPr>
          <p:cNvPr id="21" name="Group 21"/>
          <p:cNvGrpSpPr/>
          <p:nvPr/>
        </p:nvGrpSpPr>
        <p:grpSpPr>
          <a:xfrm>
            <a:off x="2647950" y="7795956"/>
            <a:ext cx="6145876" cy="1619250"/>
            <a:chOff x="0" y="0"/>
            <a:chExt cx="1542494" cy="406400"/>
          </a:xfrm>
        </p:grpSpPr>
        <p:sp>
          <p:nvSpPr>
            <p:cNvPr id="22" name="Freeform 22"/>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23" name="TextBox 23"/>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3509239" y="7810875"/>
            <a:ext cx="4423298" cy="360374"/>
          </a:xfrm>
          <a:prstGeom prst="rect">
            <a:avLst/>
          </a:prstGeom>
        </p:spPr>
        <p:txBody>
          <a:bodyPr lIns="0" tIns="0" rIns="0" bIns="0" rtlCol="0" anchor="t">
            <a:spAutoFit/>
          </a:bodyPr>
          <a:lstStyle/>
          <a:p>
            <a:pPr algn="l">
              <a:lnSpc>
                <a:spcPts val="2978"/>
              </a:lnSpc>
              <a:spcBef>
                <a:spcPct val="0"/>
              </a:spcBef>
            </a:pPr>
            <a:r>
              <a:rPr lang="en-US" sz="2127" b="1">
                <a:solidFill>
                  <a:srgbClr val="000000"/>
                </a:solidFill>
                <a:latin typeface="Inter Medium"/>
                <a:ea typeface="Inter Medium"/>
                <a:cs typeface="Inter Medium"/>
                <a:sym typeface="Inter Medium"/>
              </a:rPr>
              <a:t>Construct clean_text for modeling</a:t>
            </a:r>
          </a:p>
        </p:txBody>
      </p:sp>
      <p:sp>
        <p:nvSpPr>
          <p:cNvPr id="25" name="TextBox 25"/>
          <p:cNvSpPr txBox="1"/>
          <p:nvPr/>
        </p:nvSpPr>
        <p:spPr>
          <a:xfrm>
            <a:off x="2696700" y="8195692"/>
            <a:ext cx="6048375" cy="1166495"/>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Inter"/>
                <a:ea typeface="Inter"/>
                <a:cs typeface="Inter"/>
                <a:sym typeface="Inter"/>
              </a:rPr>
              <a:t>Reassembling the processed tokens into clean_text creates a standardized, machine-readable representation that aligns with model training expectations and ensures reproducible feature extraction.</a:t>
            </a:r>
          </a:p>
        </p:txBody>
      </p:sp>
      <p:grpSp>
        <p:nvGrpSpPr>
          <p:cNvPr id="26" name="Group 26"/>
          <p:cNvGrpSpPr/>
          <p:nvPr/>
        </p:nvGrpSpPr>
        <p:grpSpPr>
          <a:xfrm>
            <a:off x="5043730" y="5304912"/>
            <a:ext cx="1619250" cy="1619250"/>
            <a:chOff x="0" y="0"/>
            <a:chExt cx="406400" cy="406400"/>
          </a:xfrm>
        </p:grpSpPr>
        <p:sp>
          <p:nvSpPr>
            <p:cNvPr id="27" name="Freeform 27"/>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8" name="TextBox 28"/>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29" name="TextBox 29"/>
          <p:cNvSpPr txBox="1"/>
          <p:nvPr/>
        </p:nvSpPr>
        <p:spPr>
          <a:xfrm>
            <a:off x="5367627" y="5845297"/>
            <a:ext cx="971458" cy="4813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Inter Medium"/>
                <a:ea typeface="Inter Medium"/>
                <a:cs typeface="Inter Medium"/>
                <a:sym typeface="Inter Medium"/>
              </a:rPr>
              <a:t>03</a:t>
            </a:r>
          </a:p>
        </p:txBody>
      </p:sp>
      <p:grpSp>
        <p:nvGrpSpPr>
          <p:cNvPr id="30" name="Group 30"/>
          <p:cNvGrpSpPr/>
          <p:nvPr/>
        </p:nvGrpSpPr>
        <p:grpSpPr>
          <a:xfrm>
            <a:off x="6662980" y="5304912"/>
            <a:ext cx="6145876" cy="1619250"/>
            <a:chOff x="0" y="0"/>
            <a:chExt cx="1542494" cy="406400"/>
          </a:xfrm>
        </p:grpSpPr>
        <p:sp>
          <p:nvSpPr>
            <p:cNvPr id="31" name="Freeform 31"/>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32" name="TextBox 32"/>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33" name="TextBox 33"/>
          <p:cNvSpPr txBox="1"/>
          <p:nvPr/>
        </p:nvSpPr>
        <p:spPr>
          <a:xfrm>
            <a:off x="8458101" y="5415613"/>
            <a:ext cx="2555634" cy="349250"/>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Inter Medium"/>
                <a:ea typeface="Inter Medium"/>
                <a:cs typeface="Inter Medium"/>
                <a:sym typeface="Inter Medium"/>
              </a:rPr>
              <a:t>Punctuation filtering</a:t>
            </a:r>
          </a:p>
        </p:txBody>
      </p:sp>
      <p:sp>
        <p:nvSpPr>
          <p:cNvPr id="34" name="TextBox 34"/>
          <p:cNvSpPr txBox="1"/>
          <p:nvPr/>
        </p:nvSpPr>
        <p:spPr>
          <a:xfrm>
            <a:off x="6711731" y="5894615"/>
            <a:ext cx="6048375" cy="87122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Inter"/>
                <a:ea typeface="Inter"/>
                <a:cs typeface="Inter"/>
                <a:sym typeface="Inter"/>
              </a:rPr>
              <a:t>Punctuation is stripped after noise removal to ensure that only meaningful alphabetic content remains for accurate tokenization.</a:t>
            </a:r>
          </a:p>
        </p:txBody>
      </p:sp>
      <p:grpSp>
        <p:nvGrpSpPr>
          <p:cNvPr id="35" name="Group 35"/>
          <p:cNvGrpSpPr/>
          <p:nvPr/>
        </p:nvGrpSpPr>
        <p:grpSpPr>
          <a:xfrm>
            <a:off x="1028700" y="2813868"/>
            <a:ext cx="1618318" cy="1618318"/>
            <a:chOff x="0" y="0"/>
            <a:chExt cx="406400" cy="406400"/>
          </a:xfrm>
        </p:grpSpPr>
        <p:sp>
          <p:nvSpPr>
            <p:cNvPr id="36" name="Freeform 36"/>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37" name="TextBox 37"/>
            <p:cNvSpPr txBox="1"/>
            <p:nvPr/>
          </p:nvSpPr>
          <p:spPr>
            <a:xfrm>
              <a:off x="0" y="-38100"/>
              <a:ext cx="406400" cy="444500"/>
            </a:xfrm>
            <a:prstGeom prst="rect">
              <a:avLst/>
            </a:prstGeom>
          </p:spPr>
          <p:txBody>
            <a:bodyPr lIns="50771" tIns="50771" rIns="50771" bIns="50771" rtlCol="0" anchor="ctr"/>
            <a:lstStyle/>
            <a:p>
              <a:pPr algn="ctr">
                <a:lnSpc>
                  <a:spcPts val="2940"/>
                </a:lnSpc>
              </a:pPr>
              <a:endParaRPr/>
            </a:p>
          </p:txBody>
        </p:sp>
      </p:grpSp>
      <p:sp>
        <p:nvSpPr>
          <p:cNvPr id="38" name="TextBox 38"/>
          <p:cNvSpPr txBox="1"/>
          <p:nvPr/>
        </p:nvSpPr>
        <p:spPr>
          <a:xfrm>
            <a:off x="1352410" y="3353909"/>
            <a:ext cx="970898" cy="481086"/>
          </a:xfrm>
          <a:prstGeom prst="rect">
            <a:avLst/>
          </a:prstGeom>
        </p:spPr>
        <p:txBody>
          <a:bodyPr lIns="0" tIns="0" rIns="0" bIns="0" rtlCol="0" anchor="t">
            <a:spAutoFit/>
          </a:bodyPr>
          <a:lstStyle/>
          <a:p>
            <a:pPr algn="ctr">
              <a:lnSpc>
                <a:spcPts val="3917"/>
              </a:lnSpc>
              <a:spcBef>
                <a:spcPct val="0"/>
              </a:spcBef>
            </a:pPr>
            <a:r>
              <a:rPr lang="en-US" sz="2798" b="1">
                <a:solidFill>
                  <a:srgbClr val="FFFFFF"/>
                </a:solidFill>
                <a:latin typeface="Inter Medium"/>
                <a:ea typeface="Inter Medium"/>
                <a:cs typeface="Inter Medium"/>
                <a:sym typeface="Inter Medium"/>
              </a:rPr>
              <a:t>01</a:t>
            </a:r>
          </a:p>
        </p:txBody>
      </p:sp>
      <p:grpSp>
        <p:nvGrpSpPr>
          <p:cNvPr id="39" name="Group 39"/>
          <p:cNvGrpSpPr/>
          <p:nvPr/>
        </p:nvGrpSpPr>
        <p:grpSpPr>
          <a:xfrm>
            <a:off x="2647018" y="2814800"/>
            <a:ext cx="6142338" cy="1618318"/>
            <a:chOff x="0" y="0"/>
            <a:chExt cx="1542494" cy="406400"/>
          </a:xfrm>
        </p:grpSpPr>
        <p:sp>
          <p:nvSpPr>
            <p:cNvPr id="40" name="Freeform 40"/>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41" name="TextBox 41"/>
            <p:cNvSpPr txBox="1"/>
            <p:nvPr/>
          </p:nvSpPr>
          <p:spPr>
            <a:xfrm>
              <a:off x="0" y="-38100"/>
              <a:ext cx="1542494" cy="444500"/>
            </a:xfrm>
            <a:prstGeom prst="rect">
              <a:avLst/>
            </a:prstGeom>
          </p:spPr>
          <p:txBody>
            <a:bodyPr lIns="50771" tIns="50771" rIns="50771" bIns="50771" rtlCol="0" anchor="ctr"/>
            <a:lstStyle/>
            <a:p>
              <a:pPr algn="ctr">
                <a:lnSpc>
                  <a:spcPts val="2940"/>
                </a:lnSpc>
              </a:pPr>
              <a:endParaRPr/>
            </a:p>
          </p:txBody>
        </p:sp>
      </p:grpSp>
      <p:sp>
        <p:nvSpPr>
          <p:cNvPr id="42" name="TextBox 42"/>
          <p:cNvSpPr txBox="1"/>
          <p:nvPr/>
        </p:nvSpPr>
        <p:spPr>
          <a:xfrm>
            <a:off x="3951967" y="2934935"/>
            <a:ext cx="3532440" cy="339551"/>
          </a:xfrm>
          <a:prstGeom prst="rect">
            <a:avLst/>
          </a:prstGeom>
        </p:spPr>
        <p:txBody>
          <a:bodyPr lIns="0" tIns="0" rIns="0" bIns="0" rtlCol="0" anchor="t">
            <a:spAutoFit/>
          </a:bodyPr>
          <a:lstStyle/>
          <a:p>
            <a:pPr algn="l">
              <a:lnSpc>
                <a:spcPts val="2798"/>
              </a:lnSpc>
              <a:spcBef>
                <a:spcPct val="0"/>
              </a:spcBef>
            </a:pPr>
            <a:r>
              <a:rPr lang="en-US" sz="1998" b="1">
                <a:solidFill>
                  <a:srgbClr val="000000"/>
                </a:solidFill>
                <a:latin typeface="Inter Medium"/>
                <a:ea typeface="Inter Medium"/>
                <a:cs typeface="Inter Medium"/>
                <a:sym typeface="Inter Medium"/>
              </a:rPr>
              <a:t>Lowercasing &amp; Normalization</a:t>
            </a:r>
          </a:p>
        </p:txBody>
      </p:sp>
      <p:sp>
        <p:nvSpPr>
          <p:cNvPr id="43" name="TextBox 43"/>
          <p:cNvSpPr txBox="1"/>
          <p:nvPr/>
        </p:nvSpPr>
        <p:spPr>
          <a:xfrm>
            <a:off x="2695740" y="3404147"/>
            <a:ext cx="6044894" cy="870735"/>
          </a:xfrm>
          <a:prstGeom prst="rect">
            <a:avLst/>
          </a:prstGeom>
        </p:spPr>
        <p:txBody>
          <a:bodyPr lIns="0" tIns="0" rIns="0" bIns="0" rtlCol="0" anchor="t">
            <a:spAutoFit/>
          </a:bodyPr>
          <a:lstStyle/>
          <a:p>
            <a:pPr algn="ctr">
              <a:lnSpc>
                <a:spcPts val="2378"/>
              </a:lnSpc>
              <a:spcBef>
                <a:spcPct val="0"/>
              </a:spcBef>
            </a:pPr>
            <a:r>
              <a:rPr lang="en-US" sz="1699">
                <a:solidFill>
                  <a:srgbClr val="000000"/>
                </a:solidFill>
                <a:latin typeface="Inter"/>
                <a:ea typeface="Inter"/>
                <a:cs typeface="Inter"/>
                <a:sym typeface="Inter"/>
              </a:rPr>
              <a:t>Lowercasing standardizes all text to a uniform form, reducing vocabulary sparsity and ensuring consistent downstream tokenization.</a:t>
            </a:r>
          </a:p>
        </p:txBody>
      </p:sp>
      <p:grpSp>
        <p:nvGrpSpPr>
          <p:cNvPr id="44" name="Group 44"/>
          <p:cNvGrpSpPr/>
          <p:nvPr/>
        </p:nvGrpSpPr>
        <p:grpSpPr>
          <a:xfrm>
            <a:off x="9494174" y="2813868"/>
            <a:ext cx="1619250" cy="1619250"/>
            <a:chOff x="0" y="0"/>
            <a:chExt cx="406400" cy="406400"/>
          </a:xfrm>
        </p:grpSpPr>
        <p:sp>
          <p:nvSpPr>
            <p:cNvPr id="45" name="Freeform 45"/>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46" name="TextBox 46"/>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sp>
        <p:nvSpPr>
          <p:cNvPr id="47" name="TextBox 47"/>
          <p:cNvSpPr txBox="1"/>
          <p:nvPr/>
        </p:nvSpPr>
        <p:spPr>
          <a:xfrm>
            <a:off x="9818071" y="3354253"/>
            <a:ext cx="971458" cy="4813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Inter Medium"/>
                <a:ea typeface="Inter Medium"/>
                <a:cs typeface="Inter Medium"/>
                <a:sym typeface="Inter Medium"/>
              </a:rPr>
              <a:t>02</a:t>
            </a:r>
          </a:p>
        </p:txBody>
      </p:sp>
      <p:grpSp>
        <p:nvGrpSpPr>
          <p:cNvPr id="48" name="Group 48"/>
          <p:cNvGrpSpPr/>
          <p:nvPr/>
        </p:nvGrpSpPr>
        <p:grpSpPr>
          <a:xfrm>
            <a:off x="11113424" y="2813868"/>
            <a:ext cx="6145876" cy="1619250"/>
            <a:chOff x="0" y="0"/>
            <a:chExt cx="1542494" cy="406400"/>
          </a:xfrm>
        </p:grpSpPr>
        <p:sp>
          <p:nvSpPr>
            <p:cNvPr id="49" name="Freeform 49"/>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50" name="TextBox 50"/>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51" name="TextBox 51"/>
          <p:cNvSpPr txBox="1"/>
          <p:nvPr/>
        </p:nvSpPr>
        <p:spPr>
          <a:xfrm>
            <a:off x="12867760" y="2924569"/>
            <a:ext cx="2637204" cy="349250"/>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Inter Medium"/>
                <a:ea typeface="Inter Medium"/>
                <a:cs typeface="Inter Medium"/>
                <a:sym typeface="Inter Medium"/>
              </a:rPr>
              <a:t>URL &amp; Emoji Removal</a:t>
            </a:r>
          </a:p>
        </p:txBody>
      </p:sp>
      <p:sp>
        <p:nvSpPr>
          <p:cNvPr id="52" name="TextBox 52"/>
          <p:cNvSpPr txBox="1"/>
          <p:nvPr/>
        </p:nvSpPr>
        <p:spPr>
          <a:xfrm>
            <a:off x="11162175" y="3403571"/>
            <a:ext cx="6048375" cy="87122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Inter"/>
                <a:ea typeface="Inter"/>
                <a:cs typeface="Inter"/>
                <a:sym typeface="Inter"/>
              </a:rPr>
              <a:t>Removing URLs and emojis eliminates non-linguistic artifacts early, preventing noisy elements from becoming meaningless tokens in later steps.</a:t>
            </a:r>
          </a:p>
        </p:txBody>
      </p:sp>
      <p:sp>
        <p:nvSpPr>
          <p:cNvPr id="53" name="TextBox 53"/>
          <p:cNvSpPr txBox="1"/>
          <p:nvPr/>
        </p:nvSpPr>
        <p:spPr>
          <a:xfrm>
            <a:off x="1028700" y="510540"/>
            <a:ext cx="7399708"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TEXT PREPROCESSING</a:t>
            </a:r>
          </a:p>
        </p:txBody>
      </p:sp>
      <p:sp>
        <p:nvSpPr>
          <p:cNvPr id="54" name="TextBox 54"/>
          <p:cNvSpPr txBox="1"/>
          <p:nvPr/>
        </p:nvSpPr>
        <p:spPr>
          <a:xfrm>
            <a:off x="15989189" y="9570939"/>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FFFFFF"/>
                </a:solidFill>
                <a:latin typeface="Inter Medium"/>
                <a:ea typeface="Inter Medium"/>
                <a:cs typeface="Inter Medium"/>
                <a:sym typeface="Inter Medium"/>
              </a:rPr>
              <a:t>Page 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1848702" y="3738216"/>
            <a:ext cx="8315182" cy="3577029"/>
            <a:chOff x="0" y="0"/>
            <a:chExt cx="966179" cy="415632"/>
          </a:xfrm>
        </p:grpSpPr>
        <p:sp>
          <p:nvSpPr>
            <p:cNvPr id="7" name="Freeform 7"/>
            <p:cNvSpPr/>
            <p:nvPr/>
          </p:nvSpPr>
          <p:spPr>
            <a:xfrm>
              <a:off x="0" y="0"/>
              <a:ext cx="966179" cy="415632"/>
            </a:xfrm>
            <a:custGeom>
              <a:avLst/>
              <a:gdLst/>
              <a:ahLst/>
              <a:cxnLst/>
              <a:rect l="l" t="t" r="r" b="b"/>
              <a:pathLst>
                <a:path w="966179" h="415632">
                  <a:moveTo>
                    <a:pt x="203200" y="0"/>
                  </a:moveTo>
                  <a:lnTo>
                    <a:pt x="966179" y="0"/>
                  </a:lnTo>
                  <a:lnTo>
                    <a:pt x="762979" y="415632"/>
                  </a:lnTo>
                  <a:lnTo>
                    <a:pt x="0" y="415632"/>
                  </a:lnTo>
                  <a:lnTo>
                    <a:pt x="203200" y="0"/>
                  </a:lnTo>
                  <a:close/>
                </a:path>
              </a:pathLst>
            </a:custGeom>
            <a:blipFill>
              <a:blip r:embed="rId3"/>
              <a:stretch>
                <a:fillRect t="-38951" b="-15731"/>
              </a:stretch>
            </a:blipFill>
          </p:spPr>
          <p:txBody>
            <a:bodyPr/>
            <a:lstStyle/>
            <a:p>
              <a:endParaRPr lang="en-US"/>
            </a:p>
          </p:txBody>
        </p:sp>
      </p:grpSp>
      <p:grpSp>
        <p:nvGrpSpPr>
          <p:cNvPr id="8" name="Group 8"/>
          <p:cNvGrpSpPr/>
          <p:nvPr/>
        </p:nvGrpSpPr>
        <p:grpSpPr>
          <a:xfrm>
            <a:off x="4986409" y="3738216"/>
            <a:ext cx="8315182" cy="3577029"/>
            <a:chOff x="0" y="0"/>
            <a:chExt cx="966179" cy="415632"/>
          </a:xfrm>
        </p:grpSpPr>
        <p:sp>
          <p:nvSpPr>
            <p:cNvPr id="9" name="Freeform 9"/>
            <p:cNvSpPr/>
            <p:nvPr/>
          </p:nvSpPr>
          <p:spPr>
            <a:xfrm>
              <a:off x="0" y="0"/>
              <a:ext cx="966179" cy="415632"/>
            </a:xfrm>
            <a:custGeom>
              <a:avLst/>
              <a:gdLst/>
              <a:ahLst/>
              <a:cxnLst/>
              <a:rect l="l" t="t" r="r" b="b"/>
              <a:pathLst>
                <a:path w="966179" h="415632">
                  <a:moveTo>
                    <a:pt x="203200" y="0"/>
                  </a:moveTo>
                  <a:lnTo>
                    <a:pt x="966179" y="0"/>
                  </a:lnTo>
                  <a:lnTo>
                    <a:pt x="762979" y="415632"/>
                  </a:lnTo>
                  <a:lnTo>
                    <a:pt x="0" y="415632"/>
                  </a:lnTo>
                  <a:lnTo>
                    <a:pt x="203200" y="0"/>
                  </a:lnTo>
                  <a:close/>
                </a:path>
              </a:pathLst>
            </a:custGeom>
            <a:blipFill>
              <a:blip r:embed="rId4"/>
              <a:stretch>
                <a:fillRect t="-27147" b="-27147"/>
              </a:stretch>
            </a:blipFill>
          </p:spPr>
          <p:txBody>
            <a:bodyPr/>
            <a:lstStyle/>
            <a:p>
              <a:endParaRPr lang="en-US"/>
            </a:p>
          </p:txBody>
        </p:sp>
      </p:grpSp>
      <p:grpSp>
        <p:nvGrpSpPr>
          <p:cNvPr id="10" name="Group 10"/>
          <p:cNvGrpSpPr/>
          <p:nvPr/>
        </p:nvGrpSpPr>
        <p:grpSpPr>
          <a:xfrm>
            <a:off x="11821520" y="3738216"/>
            <a:ext cx="8315182" cy="3577029"/>
            <a:chOff x="0" y="0"/>
            <a:chExt cx="966179" cy="415632"/>
          </a:xfrm>
        </p:grpSpPr>
        <p:sp>
          <p:nvSpPr>
            <p:cNvPr id="11" name="Freeform 11"/>
            <p:cNvSpPr/>
            <p:nvPr/>
          </p:nvSpPr>
          <p:spPr>
            <a:xfrm>
              <a:off x="0" y="0"/>
              <a:ext cx="966179" cy="415632"/>
            </a:xfrm>
            <a:custGeom>
              <a:avLst/>
              <a:gdLst/>
              <a:ahLst/>
              <a:cxnLst/>
              <a:rect l="l" t="t" r="r" b="b"/>
              <a:pathLst>
                <a:path w="966179" h="415632">
                  <a:moveTo>
                    <a:pt x="203200" y="0"/>
                  </a:moveTo>
                  <a:lnTo>
                    <a:pt x="966179" y="0"/>
                  </a:lnTo>
                  <a:lnTo>
                    <a:pt x="762979" y="415632"/>
                  </a:lnTo>
                  <a:lnTo>
                    <a:pt x="0" y="415632"/>
                  </a:lnTo>
                  <a:lnTo>
                    <a:pt x="203200" y="0"/>
                  </a:lnTo>
                  <a:close/>
                </a:path>
              </a:pathLst>
            </a:custGeom>
            <a:blipFill>
              <a:blip r:embed="rId5"/>
              <a:stretch>
                <a:fillRect t="-33032" b="-33032"/>
              </a:stretch>
            </a:blipFill>
          </p:spPr>
          <p:txBody>
            <a:bodyPr/>
            <a:lstStyle/>
            <a:p>
              <a:endParaRPr lang="en-US"/>
            </a:p>
          </p:txBody>
        </p:sp>
      </p:grpSp>
      <p:grpSp>
        <p:nvGrpSpPr>
          <p:cNvPr id="12" name="Group 12"/>
          <p:cNvGrpSpPr/>
          <p:nvPr/>
        </p:nvGrpSpPr>
        <p:grpSpPr>
          <a:xfrm>
            <a:off x="-784449" y="7315245"/>
            <a:ext cx="5500573" cy="1662015"/>
            <a:chOff x="0" y="0"/>
            <a:chExt cx="1448711" cy="437732"/>
          </a:xfrm>
        </p:grpSpPr>
        <p:sp>
          <p:nvSpPr>
            <p:cNvPr id="13" name="Freeform 13"/>
            <p:cNvSpPr/>
            <p:nvPr/>
          </p:nvSpPr>
          <p:spPr>
            <a:xfrm>
              <a:off x="0" y="0"/>
              <a:ext cx="1448711" cy="437732"/>
            </a:xfrm>
            <a:custGeom>
              <a:avLst/>
              <a:gdLst/>
              <a:ahLst/>
              <a:cxnLst/>
              <a:rect l="l" t="t" r="r" b="b"/>
              <a:pathLst>
                <a:path w="1448711" h="437732">
                  <a:moveTo>
                    <a:pt x="203200" y="0"/>
                  </a:moveTo>
                  <a:lnTo>
                    <a:pt x="1448711" y="0"/>
                  </a:lnTo>
                  <a:lnTo>
                    <a:pt x="1245511" y="437732"/>
                  </a:lnTo>
                  <a:lnTo>
                    <a:pt x="0" y="437732"/>
                  </a:lnTo>
                  <a:lnTo>
                    <a:pt x="20320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4" name="TextBox 14"/>
            <p:cNvSpPr txBox="1"/>
            <p:nvPr/>
          </p:nvSpPr>
          <p:spPr>
            <a:xfrm>
              <a:off x="101600" y="-38100"/>
              <a:ext cx="1245511" cy="475832"/>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6436021" y="9489369"/>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08</a:t>
            </a:r>
          </a:p>
        </p:txBody>
      </p:sp>
      <p:sp>
        <p:nvSpPr>
          <p:cNvPr id="16" name="TextBox 16"/>
          <p:cNvSpPr txBox="1"/>
          <p:nvPr/>
        </p:nvSpPr>
        <p:spPr>
          <a:xfrm>
            <a:off x="575969" y="434946"/>
            <a:ext cx="7401942"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DATA UNDERSTANDING</a:t>
            </a:r>
          </a:p>
        </p:txBody>
      </p:sp>
      <p:grpSp>
        <p:nvGrpSpPr>
          <p:cNvPr id="17" name="Group 17"/>
          <p:cNvGrpSpPr/>
          <p:nvPr/>
        </p:nvGrpSpPr>
        <p:grpSpPr>
          <a:xfrm>
            <a:off x="4196897" y="7315245"/>
            <a:ext cx="7344055" cy="1662015"/>
            <a:chOff x="0" y="0"/>
            <a:chExt cx="1934237" cy="437732"/>
          </a:xfrm>
        </p:grpSpPr>
        <p:sp>
          <p:nvSpPr>
            <p:cNvPr id="18" name="Freeform 18"/>
            <p:cNvSpPr/>
            <p:nvPr/>
          </p:nvSpPr>
          <p:spPr>
            <a:xfrm>
              <a:off x="0" y="0"/>
              <a:ext cx="1934237" cy="437732"/>
            </a:xfrm>
            <a:custGeom>
              <a:avLst/>
              <a:gdLst/>
              <a:ahLst/>
              <a:cxnLst/>
              <a:rect l="l" t="t" r="r" b="b"/>
              <a:pathLst>
                <a:path w="1934237" h="437732">
                  <a:moveTo>
                    <a:pt x="203200" y="0"/>
                  </a:moveTo>
                  <a:lnTo>
                    <a:pt x="1934237" y="0"/>
                  </a:lnTo>
                  <a:lnTo>
                    <a:pt x="1731037" y="437732"/>
                  </a:lnTo>
                  <a:lnTo>
                    <a:pt x="0" y="437732"/>
                  </a:lnTo>
                  <a:lnTo>
                    <a:pt x="20320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19" name="TextBox 19"/>
            <p:cNvSpPr txBox="1"/>
            <p:nvPr/>
          </p:nvSpPr>
          <p:spPr>
            <a:xfrm>
              <a:off x="101600" y="-38100"/>
              <a:ext cx="1731037" cy="475832"/>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11050905" y="7315245"/>
            <a:ext cx="7344055" cy="1662015"/>
            <a:chOff x="0" y="0"/>
            <a:chExt cx="1934237" cy="437732"/>
          </a:xfrm>
        </p:grpSpPr>
        <p:sp>
          <p:nvSpPr>
            <p:cNvPr id="21" name="Freeform 21"/>
            <p:cNvSpPr/>
            <p:nvPr/>
          </p:nvSpPr>
          <p:spPr>
            <a:xfrm>
              <a:off x="0" y="0"/>
              <a:ext cx="1934237" cy="437732"/>
            </a:xfrm>
            <a:custGeom>
              <a:avLst/>
              <a:gdLst/>
              <a:ahLst/>
              <a:cxnLst/>
              <a:rect l="l" t="t" r="r" b="b"/>
              <a:pathLst>
                <a:path w="1934237" h="437732">
                  <a:moveTo>
                    <a:pt x="203200" y="0"/>
                  </a:moveTo>
                  <a:lnTo>
                    <a:pt x="1934237" y="0"/>
                  </a:lnTo>
                  <a:lnTo>
                    <a:pt x="1731037" y="437732"/>
                  </a:lnTo>
                  <a:lnTo>
                    <a:pt x="0" y="437732"/>
                  </a:lnTo>
                  <a:lnTo>
                    <a:pt x="203200" y="0"/>
                  </a:lnTo>
                  <a:close/>
                </a:path>
              </a:pathLst>
            </a:custGeom>
            <a:gradFill rotWithShape="1">
              <a:gsLst>
                <a:gs pos="0">
                  <a:srgbClr val="731919">
                    <a:alpha val="100000"/>
                  </a:srgbClr>
                </a:gs>
                <a:gs pos="100000">
                  <a:srgbClr val="E52B2B">
                    <a:alpha val="100000"/>
                  </a:srgbClr>
                </a:gs>
              </a:gsLst>
              <a:lin ang="5400000"/>
            </a:gradFill>
          </p:spPr>
          <p:txBody>
            <a:bodyPr/>
            <a:lstStyle/>
            <a:p>
              <a:endParaRPr lang="en-US"/>
            </a:p>
          </p:txBody>
        </p:sp>
        <p:sp>
          <p:nvSpPr>
            <p:cNvPr id="22" name="TextBox 22"/>
            <p:cNvSpPr txBox="1"/>
            <p:nvPr/>
          </p:nvSpPr>
          <p:spPr>
            <a:xfrm>
              <a:off x="101600" y="-38100"/>
              <a:ext cx="1731037" cy="475832"/>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6572138" y="9306330"/>
            <a:ext cx="5143723" cy="684213"/>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Inter Medium"/>
                <a:ea typeface="Inter Medium"/>
                <a:cs typeface="Inter Medium"/>
                <a:sym typeface="Inter Medium"/>
              </a:rPr>
              <a:t>Challenges Identified</a:t>
            </a:r>
          </a:p>
        </p:txBody>
      </p:sp>
      <p:sp>
        <p:nvSpPr>
          <p:cNvPr id="24" name="TextBox 24"/>
          <p:cNvSpPr txBox="1"/>
          <p:nvPr/>
        </p:nvSpPr>
        <p:spPr>
          <a:xfrm>
            <a:off x="575969" y="7860503"/>
            <a:ext cx="2779737" cy="514350"/>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Inter Medium"/>
                <a:ea typeface="Inter Medium"/>
                <a:cs typeface="Inter Medium"/>
                <a:sym typeface="Inter Medium"/>
              </a:rPr>
              <a:t>Temporal noise</a:t>
            </a:r>
          </a:p>
        </p:txBody>
      </p:sp>
      <p:sp>
        <p:nvSpPr>
          <p:cNvPr id="25" name="TextBox 25"/>
          <p:cNvSpPr txBox="1"/>
          <p:nvPr/>
        </p:nvSpPr>
        <p:spPr>
          <a:xfrm>
            <a:off x="6369742" y="7930035"/>
            <a:ext cx="2998366" cy="514350"/>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Inter Medium"/>
                <a:ea typeface="Inter Medium"/>
                <a:cs typeface="Inter Medium"/>
                <a:sym typeface="Inter Medium"/>
              </a:rPr>
              <a:t>Event imbalance</a:t>
            </a:r>
          </a:p>
        </p:txBody>
      </p:sp>
      <p:sp>
        <p:nvSpPr>
          <p:cNvPr id="26" name="TextBox 26"/>
          <p:cNvSpPr txBox="1"/>
          <p:nvPr/>
        </p:nvSpPr>
        <p:spPr>
          <a:xfrm>
            <a:off x="11915811" y="7860503"/>
            <a:ext cx="5614243" cy="514350"/>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Inter Medium"/>
                <a:ea typeface="Inter Medium"/>
                <a:cs typeface="Inter Medium"/>
                <a:sym typeface="Inter Medium"/>
              </a:rPr>
              <a:t>Informal conversational writing</a:t>
            </a:r>
          </a:p>
        </p:txBody>
      </p:sp>
      <p:sp>
        <p:nvSpPr>
          <p:cNvPr id="27" name="TextBox 27"/>
          <p:cNvSpPr txBox="1"/>
          <p:nvPr/>
        </p:nvSpPr>
        <p:spPr>
          <a:xfrm>
            <a:off x="1606234" y="2600931"/>
            <a:ext cx="6115917" cy="727710"/>
          </a:xfrm>
          <a:prstGeom prst="rect">
            <a:avLst/>
          </a:prstGeom>
        </p:spPr>
        <p:txBody>
          <a:bodyPr lIns="0" tIns="0" rIns="0" bIns="0" rtlCol="0" anchor="t">
            <a:spAutoFit/>
          </a:bodyPr>
          <a:lstStyle/>
          <a:p>
            <a:pPr marL="453390" lvl="1" indent="-226695" algn="l">
              <a:lnSpc>
                <a:spcPts val="2940"/>
              </a:lnSpc>
              <a:buFont typeface="Arial"/>
              <a:buChar char="•"/>
            </a:pPr>
            <a:r>
              <a:rPr lang="en-US" sz="2100" b="1">
                <a:solidFill>
                  <a:srgbClr val="000000"/>
                </a:solidFill>
                <a:latin typeface="Inter Medium"/>
                <a:ea typeface="Inter Medium"/>
                <a:cs typeface="Inter Medium"/>
                <a:sym typeface="Inter Medium"/>
              </a:rPr>
              <a:t>Comments are typically short (~6–7 tokens)</a:t>
            </a:r>
          </a:p>
          <a:p>
            <a:pPr marL="453390" lvl="1" indent="-226695" algn="l">
              <a:lnSpc>
                <a:spcPts val="2940"/>
              </a:lnSpc>
              <a:buFont typeface="Arial"/>
              <a:buChar char="•"/>
            </a:pPr>
            <a:r>
              <a:rPr lang="en-US" sz="2100" b="1">
                <a:solidFill>
                  <a:srgbClr val="000000"/>
                </a:solidFill>
                <a:latin typeface="Inter Medium"/>
                <a:ea typeface="Inter Medium"/>
                <a:cs typeface="Inter Medium"/>
                <a:sym typeface="Inter Medium"/>
              </a:rPr>
              <a:t>Heavy class imbalance in MLB events</a:t>
            </a:r>
          </a:p>
        </p:txBody>
      </p:sp>
      <p:sp>
        <p:nvSpPr>
          <p:cNvPr id="28" name="TextBox 28"/>
          <p:cNvSpPr txBox="1"/>
          <p:nvPr/>
        </p:nvSpPr>
        <p:spPr>
          <a:xfrm>
            <a:off x="6985248" y="1811467"/>
            <a:ext cx="4317504" cy="611187"/>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Inter Medium"/>
                <a:ea typeface="Inter Medium"/>
                <a:cs typeface="Inter Medium"/>
                <a:sym typeface="Inter Medium"/>
              </a:rPr>
              <a:t>Exploration Findings</a:t>
            </a:r>
          </a:p>
        </p:txBody>
      </p:sp>
      <p:sp>
        <p:nvSpPr>
          <p:cNvPr id="29" name="TextBox 29"/>
          <p:cNvSpPr txBox="1"/>
          <p:nvPr/>
        </p:nvSpPr>
        <p:spPr>
          <a:xfrm>
            <a:off x="10050153" y="2600931"/>
            <a:ext cx="7079828" cy="727710"/>
          </a:xfrm>
          <a:prstGeom prst="rect">
            <a:avLst/>
          </a:prstGeom>
        </p:spPr>
        <p:txBody>
          <a:bodyPr lIns="0" tIns="0" rIns="0" bIns="0" rtlCol="0" anchor="t">
            <a:spAutoFit/>
          </a:bodyPr>
          <a:lstStyle/>
          <a:p>
            <a:pPr marL="453390" lvl="1" indent="-226695" algn="l">
              <a:lnSpc>
                <a:spcPts val="2940"/>
              </a:lnSpc>
              <a:buFont typeface="Arial"/>
              <a:buChar char="•"/>
            </a:pPr>
            <a:r>
              <a:rPr lang="en-US" sz="2100" b="1">
                <a:solidFill>
                  <a:srgbClr val="000000"/>
                </a:solidFill>
                <a:latin typeface="Inter Medium"/>
                <a:ea typeface="Inter Medium"/>
                <a:cs typeface="Inter Medium"/>
                <a:sym typeface="Inter Medium"/>
              </a:rPr>
              <a:t>Most common words: game, hit, run, pitch</a:t>
            </a:r>
          </a:p>
          <a:p>
            <a:pPr marL="453390" lvl="1" indent="-226695" algn="l">
              <a:lnSpc>
                <a:spcPts val="2940"/>
              </a:lnSpc>
              <a:buFont typeface="Arial"/>
              <a:buChar char="•"/>
            </a:pPr>
            <a:r>
              <a:rPr lang="en-US" sz="2100" b="1">
                <a:solidFill>
                  <a:srgbClr val="000000"/>
                </a:solidFill>
                <a:latin typeface="Inter Medium"/>
                <a:ea typeface="Inter Medium"/>
                <a:cs typeface="Inter Medium"/>
                <a:sym typeface="Inter Medium"/>
              </a:rPr>
              <a:t>Presence of emotional language (lol, Wow, amazing)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0" y="0"/>
            <a:ext cx="6066086" cy="10287000"/>
            <a:chOff x="0" y="0"/>
            <a:chExt cx="939796" cy="1593725"/>
          </a:xfrm>
        </p:grpSpPr>
        <p:sp>
          <p:nvSpPr>
            <p:cNvPr id="7" name="Freeform 7"/>
            <p:cNvSpPr/>
            <p:nvPr/>
          </p:nvSpPr>
          <p:spPr>
            <a:xfrm>
              <a:off x="0" y="0"/>
              <a:ext cx="939796" cy="1593725"/>
            </a:xfrm>
            <a:custGeom>
              <a:avLst/>
              <a:gdLst/>
              <a:ahLst/>
              <a:cxnLst/>
              <a:rect l="l" t="t" r="r" b="b"/>
              <a:pathLst>
                <a:path w="939796" h="1593725">
                  <a:moveTo>
                    <a:pt x="0" y="0"/>
                  </a:moveTo>
                  <a:lnTo>
                    <a:pt x="939796" y="0"/>
                  </a:lnTo>
                  <a:lnTo>
                    <a:pt x="939796" y="1593725"/>
                  </a:lnTo>
                  <a:lnTo>
                    <a:pt x="0" y="1593725"/>
                  </a:lnTo>
                  <a:close/>
                </a:path>
              </a:pathLst>
            </a:custGeom>
            <a:blipFill>
              <a:blip r:embed="rId3"/>
              <a:stretch>
                <a:fillRect l="-6527" r="-6527"/>
              </a:stretch>
            </a:blipFill>
          </p:spPr>
          <p:txBody>
            <a:bodyPr/>
            <a:lstStyle/>
            <a:p>
              <a:endParaRPr lang="en-US"/>
            </a:p>
          </p:txBody>
        </p:sp>
      </p:grpSp>
      <p:sp>
        <p:nvSpPr>
          <p:cNvPr id="8" name="Freeform 8"/>
          <p:cNvSpPr/>
          <p:nvPr/>
        </p:nvSpPr>
        <p:spPr>
          <a:xfrm>
            <a:off x="8402325" y="5123461"/>
            <a:ext cx="7500096" cy="3417798"/>
          </a:xfrm>
          <a:custGeom>
            <a:avLst/>
            <a:gdLst/>
            <a:ahLst/>
            <a:cxnLst/>
            <a:rect l="l" t="t" r="r" b="b"/>
            <a:pathLst>
              <a:path w="7500096" h="3417798">
                <a:moveTo>
                  <a:pt x="0" y="0"/>
                </a:moveTo>
                <a:lnTo>
                  <a:pt x="7500096" y="0"/>
                </a:lnTo>
                <a:lnTo>
                  <a:pt x="7500096" y="3417799"/>
                </a:lnTo>
                <a:lnTo>
                  <a:pt x="0" y="3417799"/>
                </a:lnTo>
                <a:lnTo>
                  <a:pt x="0" y="0"/>
                </a:lnTo>
                <a:close/>
              </a:path>
            </a:pathLst>
          </a:custGeom>
          <a:blipFill>
            <a:blip r:embed="rId4"/>
            <a:stretch>
              <a:fillRect/>
            </a:stretch>
          </a:blipFill>
          <a:ln cap="sq">
            <a:noFill/>
            <a:prstDash val="solid"/>
            <a:miter/>
          </a:ln>
        </p:spPr>
        <p:txBody>
          <a:bodyPr/>
          <a:lstStyle/>
          <a:p>
            <a:endParaRPr lang="en-US"/>
          </a:p>
        </p:txBody>
      </p:sp>
      <p:sp>
        <p:nvSpPr>
          <p:cNvPr id="9" name="TextBox 9"/>
          <p:cNvSpPr txBox="1"/>
          <p:nvPr/>
        </p:nvSpPr>
        <p:spPr>
          <a:xfrm>
            <a:off x="16733699" y="9624240"/>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09</a:t>
            </a:r>
          </a:p>
        </p:txBody>
      </p:sp>
      <p:sp>
        <p:nvSpPr>
          <p:cNvPr id="10" name="TextBox 10"/>
          <p:cNvSpPr txBox="1"/>
          <p:nvPr/>
        </p:nvSpPr>
        <p:spPr>
          <a:xfrm>
            <a:off x="8552016" y="291465"/>
            <a:ext cx="7200715" cy="1236345"/>
          </a:xfrm>
          <a:prstGeom prst="rect">
            <a:avLst/>
          </a:prstGeom>
        </p:spPr>
        <p:txBody>
          <a:bodyPr lIns="0" tIns="0" rIns="0" bIns="0" rtlCol="0" anchor="t">
            <a:spAutoFit/>
          </a:bodyPr>
          <a:lstStyle/>
          <a:p>
            <a:pPr algn="l">
              <a:lnSpc>
                <a:spcPts val="10080"/>
              </a:lnSpc>
              <a:spcBef>
                <a:spcPct val="0"/>
              </a:spcBef>
            </a:pPr>
            <a:r>
              <a:rPr lang="en-US" sz="7200">
                <a:solidFill>
                  <a:srgbClr val="000000"/>
                </a:solidFill>
                <a:latin typeface="Anton"/>
                <a:ea typeface="Anton"/>
                <a:cs typeface="Anton"/>
                <a:sym typeface="Anton"/>
              </a:rPr>
              <a:t>SENTIMENT ANALYSIS</a:t>
            </a:r>
          </a:p>
        </p:txBody>
      </p:sp>
      <p:sp>
        <p:nvSpPr>
          <p:cNvPr id="11" name="TextBox 11"/>
          <p:cNvSpPr txBox="1"/>
          <p:nvPr/>
        </p:nvSpPr>
        <p:spPr>
          <a:xfrm>
            <a:off x="7532522" y="8730795"/>
            <a:ext cx="9239702" cy="1249680"/>
          </a:xfrm>
          <a:prstGeom prst="rect">
            <a:avLst/>
          </a:prstGeom>
        </p:spPr>
        <p:txBody>
          <a:bodyPr lIns="0" tIns="0" rIns="0" bIns="0" rtlCol="0" anchor="t">
            <a:spAutoFit/>
          </a:bodyPr>
          <a:lstStyle/>
          <a:p>
            <a:pPr algn="l">
              <a:lnSpc>
                <a:spcPts val="2520"/>
              </a:lnSpc>
              <a:spcBef>
                <a:spcPct val="0"/>
              </a:spcBef>
            </a:pPr>
            <a:r>
              <a:rPr lang="en-US" sz="1800" i="1">
                <a:solidFill>
                  <a:srgbClr val="000000"/>
                </a:solidFill>
                <a:latin typeface="Inter Italics"/>
                <a:ea typeface="Inter Italics"/>
                <a:cs typeface="Inter Italics"/>
                <a:sym typeface="Inter Italics"/>
              </a:rPr>
              <a:t>*VADER was chosen because it is optimized for short, informal social-media text and reliably captures subtle emotional cues common in real-time fan commentary. Its rule-based design provides consistent, domain-independent sentiment scores, making it well-suited for comparing sentiment across MLB events and over time.</a:t>
            </a:r>
          </a:p>
        </p:txBody>
      </p:sp>
      <p:sp>
        <p:nvSpPr>
          <p:cNvPr id="12" name="TextBox 12"/>
          <p:cNvSpPr txBox="1"/>
          <p:nvPr/>
        </p:nvSpPr>
        <p:spPr>
          <a:xfrm>
            <a:off x="6935992" y="1717345"/>
            <a:ext cx="10432762" cy="72771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 Applied VADER to compute compound sentiment scores across event categories and over time.</a:t>
            </a:r>
          </a:p>
        </p:txBody>
      </p:sp>
      <p:grpSp>
        <p:nvGrpSpPr>
          <p:cNvPr id="13" name="Group 13"/>
          <p:cNvGrpSpPr/>
          <p:nvPr/>
        </p:nvGrpSpPr>
        <p:grpSpPr>
          <a:xfrm>
            <a:off x="6191482" y="2672691"/>
            <a:ext cx="11921782" cy="2223135"/>
            <a:chOff x="0" y="0"/>
            <a:chExt cx="15895709" cy="2964180"/>
          </a:xfrm>
        </p:grpSpPr>
        <p:grpSp>
          <p:nvGrpSpPr>
            <p:cNvPr id="14" name="Group 14"/>
            <p:cNvGrpSpPr/>
            <p:nvPr/>
          </p:nvGrpSpPr>
          <p:grpSpPr>
            <a:xfrm>
              <a:off x="0" y="424180"/>
              <a:ext cx="5080000" cy="2540000"/>
              <a:chOff x="0" y="0"/>
              <a:chExt cx="1003457" cy="501728"/>
            </a:xfrm>
          </p:grpSpPr>
          <p:sp>
            <p:nvSpPr>
              <p:cNvPr id="15" name="Freeform 15"/>
              <p:cNvSpPr/>
              <p:nvPr/>
            </p:nvSpPr>
            <p:spPr>
              <a:xfrm>
                <a:off x="0" y="0"/>
                <a:ext cx="1003457" cy="501728"/>
              </a:xfrm>
              <a:custGeom>
                <a:avLst/>
                <a:gdLst/>
                <a:ahLst/>
                <a:cxnLst/>
                <a:rect l="l" t="t" r="r" b="b"/>
                <a:pathLst>
                  <a:path w="1003457" h="501728">
                    <a:moveTo>
                      <a:pt x="0" y="0"/>
                    </a:moveTo>
                    <a:lnTo>
                      <a:pt x="1003457" y="0"/>
                    </a:lnTo>
                    <a:lnTo>
                      <a:pt x="1003457" y="501728"/>
                    </a:lnTo>
                    <a:lnTo>
                      <a:pt x="0" y="501728"/>
                    </a:lnTo>
                    <a:close/>
                  </a:path>
                </a:pathLst>
              </a:custGeom>
              <a:solidFill>
                <a:srgbClr val="EFEFEF"/>
              </a:solidFill>
            </p:spPr>
            <p:txBody>
              <a:bodyPr/>
              <a:lstStyle/>
              <a:p>
                <a:endParaRPr lang="en-US"/>
              </a:p>
            </p:txBody>
          </p:sp>
          <p:sp>
            <p:nvSpPr>
              <p:cNvPr id="16" name="TextBox 16"/>
              <p:cNvSpPr txBox="1"/>
              <p:nvPr/>
            </p:nvSpPr>
            <p:spPr>
              <a:xfrm>
                <a:off x="0" y="-38100"/>
                <a:ext cx="1003457" cy="539828"/>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0" y="698712"/>
              <a:ext cx="5080000" cy="1962361"/>
            </a:xfrm>
            <a:prstGeom prst="rect">
              <a:avLst/>
            </a:prstGeom>
          </p:spPr>
          <p:txBody>
            <a:bodyPr lIns="0" tIns="0" rIns="0" bIns="0" rtlCol="0" anchor="t">
              <a:spAutoFit/>
            </a:bodyPr>
            <a:lstStyle/>
            <a:p>
              <a:pPr marL="302264" lvl="1" indent="-151132" algn="l">
                <a:lnSpc>
                  <a:spcPts val="1960"/>
                </a:lnSpc>
                <a:buFont typeface="Arial"/>
                <a:buChar char="•"/>
              </a:pPr>
              <a:r>
                <a:rPr lang="en-US" sz="1400" b="1">
                  <a:solidFill>
                    <a:srgbClr val="000000"/>
                  </a:solidFill>
                  <a:latin typeface="Inter Medium"/>
                  <a:ea typeface="Inter Medium"/>
                  <a:cs typeface="Inter Medium"/>
                  <a:sym typeface="Inter Medium"/>
                </a:rPr>
                <a:t>Sentiment across comments is largely neutral with limited emotional variation.</a:t>
              </a:r>
            </a:p>
            <a:p>
              <a:pPr marL="302264" lvl="1" indent="-151132" algn="l">
                <a:lnSpc>
                  <a:spcPts val="1960"/>
                </a:lnSpc>
                <a:buFont typeface="Arial"/>
                <a:buChar char="•"/>
              </a:pPr>
              <a:r>
                <a:rPr lang="en-US" sz="1400" b="1">
                  <a:solidFill>
                    <a:srgbClr val="000000"/>
                  </a:solidFill>
                  <a:latin typeface="Inter Medium"/>
                  <a:ea typeface="Inter Medium"/>
                  <a:cs typeface="Inter Medium"/>
                  <a:sym typeface="Inter Medium"/>
                </a:rPr>
                <a:t>Offensive events show slightly higher positivity but not meaningfully so.</a:t>
              </a:r>
            </a:p>
            <a:p>
              <a:pPr marL="302264" lvl="1" indent="-151132" algn="l">
                <a:lnSpc>
                  <a:spcPts val="1960"/>
                </a:lnSpc>
                <a:buFont typeface="Arial"/>
                <a:buChar char="•"/>
              </a:pPr>
              <a:r>
                <a:rPr lang="en-US" sz="1400" b="1">
                  <a:solidFill>
                    <a:srgbClr val="000000"/>
                  </a:solidFill>
                  <a:latin typeface="Inter Medium"/>
                  <a:ea typeface="Inter Medium"/>
                  <a:cs typeface="Inter Medium"/>
                  <a:sym typeface="Inter Medium"/>
                </a:rPr>
                <a:t>Sentiment patterns remain stable over time with only minor fluctuations.</a:t>
              </a:r>
            </a:p>
          </p:txBody>
        </p:sp>
        <p:sp>
          <p:nvSpPr>
            <p:cNvPr id="18" name="TextBox 18"/>
            <p:cNvSpPr txBox="1"/>
            <p:nvPr/>
          </p:nvSpPr>
          <p:spPr>
            <a:xfrm>
              <a:off x="1509415" y="-38100"/>
              <a:ext cx="2061170"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Key Insights</a:t>
              </a:r>
            </a:p>
          </p:txBody>
        </p:sp>
        <p:grpSp>
          <p:nvGrpSpPr>
            <p:cNvPr id="19" name="Group 19"/>
            <p:cNvGrpSpPr/>
            <p:nvPr/>
          </p:nvGrpSpPr>
          <p:grpSpPr>
            <a:xfrm>
              <a:off x="5407855" y="424180"/>
              <a:ext cx="5080000" cy="2540000"/>
              <a:chOff x="0" y="0"/>
              <a:chExt cx="1003457" cy="501728"/>
            </a:xfrm>
          </p:grpSpPr>
          <p:sp>
            <p:nvSpPr>
              <p:cNvPr id="20" name="Freeform 20"/>
              <p:cNvSpPr/>
              <p:nvPr/>
            </p:nvSpPr>
            <p:spPr>
              <a:xfrm>
                <a:off x="0" y="0"/>
                <a:ext cx="1003457" cy="501728"/>
              </a:xfrm>
              <a:custGeom>
                <a:avLst/>
                <a:gdLst/>
                <a:ahLst/>
                <a:cxnLst/>
                <a:rect l="l" t="t" r="r" b="b"/>
                <a:pathLst>
                  <a:path w="1003457" h="501728">
                    <a:moveTo>
                      <a:pt x="0" y="0"/>
                    </a:moveTo>
                    <a:lnTo>
                      <a:pt x="1003457" y="0"/>
                    </a:lnTo>
                    <a:lnTo>
                      <a:pt x="1003457" y="501728"/>
                    </a:lnTo>
                    <a:lnTo>
                      <a:pt x="0" y="501728"/>
                    </a:lnTo>
                    <a:close/>
                  </a:path>
                </a:pathLst>
              </a:custGeom>
              <a:solidFill>
                <a:srgbClr val="EFEFEF"/>
              </a:solidFill>
            </p:spPr>
            <p:txBody>
              <a:bodyPr/>
              <a:lstStyle/>
              <a:p>
                <a:endParaRPr lang="en-US"/>
              </a:p>
            </p:txBody>
          </p:sp>
          <p:sp>
            <p:nvSpPr>
              <p:cNvPr id="21" name="TextBox 21"/>
              <p:cNvSpPr txBox="1"/>
              <p:nvPr/>
            </p:nvSpPr>
            <p:spPr>
              <a:xfrm>
                <a:off x="0" y="-38100"/>
                <a:ext cx="1003457" cy="539828"/>
              </a:xfrm>
              <a:prstGeom prst="rect">
                <a:avLst/>
              </a:prstGeom>
            </p:spPr>
            <p:txBody>
              <a:bodyPr lIns="50800" tIns="50800" rIns="50800" bIns="50800" rtlCol="0" anchor="ctr"/>
              <a:lstStyle/>
              <a:p>
                <a:pPr algn="ctr">
                  <a:lnSpc>
                    <a:spcPts val="2940"/>
                  </a:lnSpc>
                </a:pPr>
                <a:endParaRPr/>
              </a:p>
            </p:txBody>
          </p:sp>
        </p:grpSp>
        <p:sp>
          <p:nvSpPr>
            <p:cNvPr id="22" name="TextBox 22"/>
            <p:cNvSpPr txBox="1"/>
            <p:nvPr/>
          </p:nvSpPr>
          <p:spPr>
            <a:xfrm>
              <a:off x="6983945" y="-38100"/>
              <a:ext cx="1927820"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Hypothesis</a:t>
              </a:r>
            </a:p>
          </p:txBody>
        </p:sp>
        <p:sp>
          <p:nvSpPr>
            <p:cNvPr id="23" name="TextBox 23"/>
            <p:cNvSpPr txBox="1"/>
            <p:nvPr/>
          </p:nvSpPr>
          <p:spPr>
            <a:xfrm>
              <a:off x="5407855" y="698712"/>
              <a:ext cx="5080000" cy="1962362"/>
            </a:xfrm>
            <a:prstGeom prst="rect">
              <a:avLst/>
            </a:prstGeom>
          </p:spPr>
          <p:txBody>
            <a:bodyPr lIns="0" tIns="0" rIns="0" bIns="0" rtlCol="0" anchor="t">
              <a:spAutoFit/>
            </a:bodyPr>
            <a:lstStyle/>
            <a:p>
              <a:pPr marL="302261" lvl="1" indent="-151130" algn="l">
                <a:lnSpc>
                  <a:spcPts val="1960"/>
                </a:lnSpc>
                <a:buFont typeface="Arial"/>
                <a:buChar char="•"/>
              </a:pPr>
              <a:r>
                <a:rPr lang="en-US" sz="1400" b="1">
                  <a:solidFill>
                    <a:srgbClr val="000000"/>
                  </a:solidFill>
                  <a:latin typeface="Inter Medium"/>
                  <a:ea typeface="Inter Medium"/>
                  <a:cs typeface="Inter Medium"/>
                  <a:sym typeface="Inter Medium"/>
                </a:rPr>
                <a:t>Offensive events would produce significantly more positive sentiment.</a:t>
              </a:r>
            </a:p>
            <a:p>
              <a:pPr marL="302261" lvl="1" indent="-151130" algn="l">
                <a:lnSpc>
                  <a:spcPts val="1960"/>
                </a:lnSpc>
                <a:buFont typeface="Arial"/>
                <a:buChar char="•"/>
              </a:pPr>
              <a:r>
                <a:rPr lang="en-US" sz="1400" b="1">
                  <a:solidFill>
                    <a:srgbClr val="000000"/>
                  </a:solidFill>
                  <a:latin typeface="Inter Medium"/>
                  <a:ea typeface="Inter Medium"/>
                  <a:cs typeface="Inter Medium"/>
                  <a:sym typeface="Inter Medium"/>
                </a:rPr>
                <a:t>Strikeouts and outs would yield more negative sentiment.</a:t>
              </a:r>
            </a:p>
            <a:p>
              <a:pPr marL="302261" lvl="1" indent="-151130" algn="l">
                <a:lnSpc>
                  <a:spcPts val="1960"/>
                </a:lnSpc>
                <a:buFont typeface="Arial"/>
                <a:buChar char="•"/>
              </a:pPr>
              <a:r>
                <a:rPr lang="en-US" sz="1400" b="1">
                  <a:solidFill>
                    <a:srgbClr val="000000"/>
                  </a:solidFill>
                  <a:latin typeface="Inter Medium"/>
                  <a:ea typeface="Inter Medium"/>
                  <a:cs typeface="Inter Medium"/>
                  <a:sym typeface="Inter Medium"/>
                </a:rPr>
                <a:t>Fan emotional response would meaningfully shift with event type.</a:t>
              </a:r>
            </a:p>
          </p:txBody>
        </p:sp>
        <p:grpSp>
          <p:nvGrpSpPr>
            <p:cNvPr id="24" name="Group 24"/>
            <p:cNvGrpSpPr/>
            <p:nvPr/>
          </p:nvGrpSpPr>
          <p:grpSpPr>
            <a:xfrm>
              <a:off x="10815709" y="424180"/>
              <a:ext cx="5080000" cy="2540000"/>
              <a:chOff x="0" y="0"/>
              <a:chExt cx="1003457" cy="501728"/>
            </a:xfrm>
          </p:grpSpPr>
          <p:sp>
            <p:nvSpPr>
              <p:cNvPr id="25" name="Freeform 25"/>
              <p:cNvSpPr/>
              <p:nvPr/>
            </p:nvSpPr>
            <p:spPr>
              <a:xfrm>
                <a:off x="0" y="0"/>
                <a:ext cx="1003457" cy="501728"/>
              </a:xfrm>
              <a:custGeom>
                <a:avLst/>
                <a:gdLst/>
                <a:ahLst/>
                <a:cxnLst/>
                <a:rect l="l" t="t" r="r" b="b"/>
                <a:pathLst>
                  <a:path w="1003457" h="501728">
                    <a:moveTo>
                      <a:pt x="0" y="0"/>
                    </a:moveTo>
                    <a:lnTo>
                      <a:pt x="1003457" y="0"/>
                    </a:lnTo>
                    <a:lnTo>
                      <a:pt x="1003457" y="501728"/>
                    </a:lnTo>
                    <a:lnTo>
                      <a:pt x="0" y="501728"/>
                    </a:lnTo>
                    <a:close/>
                  </a:path>
                </a:pathLst>
              </a:custGeom>
              <a:solidFill>
                <a:srgbClr val="EFEFEF"/>
              </a:solidFill>
            </p:spPr>
            <p:txBody>
              <a:bodyPr/>
              <a:lstStyle/>
              <a:p>
                <a:endParaRPr lang="en-US"/>
              </a:p>
            </p:txBody>
          </p:sp>
          <p:sp>
            <p:nvSpPr>
              <p:cNvPr id="26" name="TextBox 26"/>
              <p:cNvSpPr txBox="1"/>
              <p:nvPr/>
            </p:nvSpPr>
            <p:spPr>
              <a:xfrm>
                <a:off x="0" y="-38100"/>
                <a:ext cx="1003457" cy="539828"/>
              </a:xfrm>
              <a:prstGeom prst="rect">
                <a:avLst/>
              </a:prstGeom>
            </p:spPr>
            <p:txBody>
              <a:bodyPr lIns="50800" tIns="50800" rIns="50800" bIns="50800" rtlCol="0" anchor="ctr"/>
              <a:lstStyle/>
              <a:p>
                <a:pPr algn="ctr">
                  <a:lnSpc>
                    <a:spcPts val="2940"/>
                  </a:lnSpc>
                </a:pPr>
                <a:endParaRPr/>
              </a:p>
            </p:txBody>
          </p:sp>
        </p:grpSp>
        <p:sp>
          <p:nvSpPr>
            <p:cNvPr id="27" name="TextBox 27"/>
            <p:cNvSpPr txBox="1"/>
            <p:nvPr/>
          </p:nvSpPr>
          <p:spPr>
            <a:xfrm>
              <a:off x="12732814" y="-38100"/>
              <a:ext cx="1245791"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Results</a:t>
              </a:r>
            </a:p>
          </p:txBody>
        </p:sp>
        <p:sp>
          <p:nvSpPr>
            <p:cNvPr id="28" name="TextBox 28"/>
            <p:cNvSpPr txBox="1"/>
            <p:nvPr/>
          </p:nvSpPr>
          <p:spPr>
            <a:xfrm>
              <a:off x="10815709" y="698712"/>
              <a:ext cx="5080000" cy="1962362"/>
            </a:xfrm>
            <a:prstGeom prst="rect">
              <a:avLst/>
            </a:prstGeom>
          </p:spPr>
          <p:txBody>
            <a:bodyPr lIns="0" tIns="0" rIns="0" bIns="0" rtlCol="0" anchor="t">
              <a:spAutoFit/>
            </a:bodyPr>
            <a:lstStyle/>
            <a:p>
              <a:pPr marL="302261" lvl="1" indent="-151130" algn="l">
                <a:lnSpc>
                  <a:spcPts val="1960"/>
                </a:lnSpc>
                <a:buFont typeface="Arial"/>
                <a:buChar char="•"/>
              </a:pPr>
              <a:r>
                <a:rPr lang="en-US" sz="1400" b="1">
                  <a:solidFill>
                    <a:srgbClr val="000000"/>
                  </a:solidFill>
                  <a:latin typeface="Inter Medium"/>
                  <a:ea typeface="Inter Medium"/>
                  <a:cs typeface="Inter Medium"/>
                  <a:sym typeface="Inter Medium"/>
                </a:rPr>
                <a:t>Mean sentiment differences across event groups were minimal.</a:t>
              </a:r>
            </a:p>
            <a:p>
              <a:pPr marL="302261" lvl="1" indent="-151130" algn="l">
                <a:lnSpc>
                  <a:spcPts val="1960"/>
                </a:lnSpc>
                <a:buFont typeface="Arial"/>
                <a:buChar char="•"/>
              </a:pPr>
              <a:r>
                <a:rPr lang="en-US" sz="1400" b="1">
                  <a:solidFill>
                    <a:srgbClr val="000000"/>
                  </a:solidFill>
                  <a:latin typeface="Inter Medium"/>
                  <a:ea typeface="Inter Medium"/>
                  <a:cs typeface="Inter Medium"/>
                  <a:sym typeface="Inter Medium"/>
                </a:rPr>
                <a:t>T-test showed no statistically significant differences (p &gt; 0.05).</a:t>
              </a:r>
            </a:p>
            <a:p>
              <a:pPr marL="302261" lvl="1" indent="-151130" algn="l">
                <a:lnSpc>
                  <a:spcPts val="1960"/>
                </a:lnSpc>
                <a:buFont typeface="Arial"/>
                <a:buChar char="•"/>
              </a:pPr>
              <a:r>
                <a:rPr lang="en-US" sz="1400" b="1">
                  <a:solidFill>
                    <a:srgbClr val="000000"/>
                  </a:solidFill>
                  <a:latin typeface="Inter Medium"/>
                  <a:ea typeface="Inter Medium"/>
                  <a:cs typeface="Inter Medium"/>
                  <a:sym typeface="Inter Medium"/>
                </a:rPr>
                <a:t>Hypothesis was not supported by the data.</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TotalTime>
  <Words>4454</Words>
  <Application>Microsoft Macintosh PowerPoint</Application>
  <PresentationFormat>Custom</PresentationFormat>
  <Paragraphs>472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Inter Medium</vt:lpstr>
      <vt:lpstr>Arial</vt:lpstr>
      <vt:lpstr>Inter Bold</vt:lpstr>
      <vt:lpstr>Anton</vt:lpstr>
      <vt:lpstr>Inter Italics</vt:lpstr>
      <vt:lpstr>Inter</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Event Recognition Using MLB</dc:title>
  <cp:lastModifiedBy>Brandon Medina</cp:lastModifiedBy>
  <cp:revision>5</cp:revision>
  <dcterms:created xsi:type="dcterms:W3CDTF">2006-08-16T00:00:00Z</dcterms:created>
  <dcterms:modified xsi:type="dcterms:W3CDTF">2025-12-11T01:19:12Z</dcterms:modified>
  <dc:identifier>DAG7Eht8dOI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4cb15-2886-4a1e-a704-4bf8b73b33f1_Enabled">
    <vt:lpwstr>true</vt:lpwstr>
  </property>
  <property fmtid="{D5CDD505-2E9C-101B-9397-08002B2CF9AE}" pid="3" name="MSIP_Label_0344cb15-2886-4a1e-a704-4bf8b73b33f1_SetDate">
    <vt:lpwstr>2025-12-10T23:58:41Z</vt:lpwstr>
  </property>
  <property fmtid="{D5CDD505-2E9C-101B-9397-08002B2CF9AE}" pid="4" name="MSIP_Label_0344cb15-2886-4a1e-a704-4bf8b73b33f1_Method">
    <vt:lpwstr>Standard</vt:lpwstr>
  </property>
  <property fmtid="{D5CDD505-2E9C-101B-9397-08002B2CF9AE}" pid="5" name="MSIP_Label_0344cb15-2886-4a1e-a704-4bf8b73b33f1_Name">
    <vt:lpwstr>defa4170-0d19-0005-0003-bc88714345d2</vt:lpwstr>
  </property>
  <property fmtid="{D5CDD505-2E9C-101B-9397-08002B2CF9AE}" pid="6" name="MSIP_Label_0344cb15-2886-4a1e-a704-4bf8b73b33f1_SiteId">
    <vt:lpwstr>19afb2c8-5efd-4718-a107-530ed963d11e</vt:lpwstr>
  </property>
  <property fmtid="{D5CDD505-2E9C-101B-9397-08002B2CF9AE}" pid="7" name="MSIP_Label_0344cb15-2886-4a1e-a704-4bf8b73b33f1_ActionId">
    <vt:lpwstr>6848897a-4f9e-49f9-afc1-673caf0ab7f1</vt:lpwstr>
  </property>
  <property fmtid="{D5CDD505-2E9C-101B-9397-08002B2CF9AE}" pid="8" name="MSIP_Label_0344cb15-2886-4a1e-a704-4bf8b73b33f1_ContentBits">
    <vt:lpwstr>0</vt:lpwstr>
  </property>
  <property fmtid="{D5CDD505-2E9C-101B-9397-08002B2CF9AE}" pid="9" name="MSIP_Label_0344cb15-2886-4a1e-a704-4bf8b73b33f1_Tag">
    <vt:lpwstr>50, 3, 0, 1</vt:lpwstr>
  </property>
</Properties>
</file>